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ce425de542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1ce425de542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29"/>
          <p:cNvCxnSpPr>
            <a:stCxn id="114" idx="2"/>
            <a:endCxn id="115" idx="0"/>
          </p:cNvCxnSpPr>
          <p:nvPr/>
        </p:nvCxnSpPr>
        <p:spPr>
          <a:xfrm>
            <a:off x="5570249" y="1749065"/>
            <a:ext cx="0" cy="179700"/>
          </a:xfrm>
          <a:prstGeom prst="straightConnector1">
            <a:avLst/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29"/>
          <p:cNvCxnSpPr>
            <a:stCxn id="117" idx="2"/>
            <a:endCxn id="118" idx="0"/>
          </p:cNvCxnSpPr>
          <p:nvPr/>
        </p:nvCxnSpPr>
        <p:spPr>
          <a:xfrm>
            <a:off x="5570124" y="566211"/>
            <a:ext cx="0" cy="208200"/>
          </a:xfrm>
          <a:prstGeom prst="straightConnector1">
            <a:avLst/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9" name="Google Shape;119;p29"/>
          <p:cNvCxnSpPr>
            <a:stCxn id="118" idx="2"/>
            <a:endCxn id="114" idx="0"/>
          </p:cNvCxnSpPr>
          <p:nvPr/>
        </p:nvCxnSpPr>
        <p:spPr>
          <a:xfrm>
            <a:off x="5570125" y="1021409"/>
            <a:ext cx="0" cy="242400"/>
          </a:xfrm>
          <a:prstGeom prst="straightConnector1">
            <a:avLst/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17" name="Google Shape;117;p29"/>
          <p:cNvSpPr/>
          <p:nvPr/>
        </p:nvSpPr>
        <p:spPr>
          <a:xfrm>
            <a:off x="4896753" y="191016"/>
            <a:ext cx="1346742" cy="375195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QUADRO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DI CIVILTÀ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9"/>
          <p:cNvSpPr/>
          <p:nvPr/>
        </p:nvSpPr>
        <p:spPr>
          <a:xfrm>
            <a:off x="5193954" y="774344"/>
            <a:ext cx="752341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DOVE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20" name="Google Shape;120;p29"/>
          <p:cNvGrpSpPr/>
          <p:nvPr/>
        </p:nvGrpSpPr>
        <p:grpSpPr>
          <a:xfrm>
            <a:off x="3760586" y="1263949"/>
            <a:ext cx="3593677" cy="485116"/>
            <a:chOff x="4776585" y="1733863"/>
            <a:chExt cx="1800242" cy="485116"/>
          </a:xfrm>
        </p:grpSpPr>
        <p:grpSp>
          <p:nvGrpSpPr>
            <p:cNvPr id="121" name="Google Shape;121;p29"/>
            <p:cNvGrpSpPr/>
            <p:nvPr/>
          </p:nvGrpSpPr>
          <p:grpSpPr>
            <a:xfrm>
              <a:off x="4789434" y="1733863"/>
              <a:ext cx="1787393" cy="485116"/>
              <a:chOff x="1629354" y="1679557"/>
              <a:chExt cx="1582704" cy="300507"/>
            </a:xfrm>
          </p:grpSpPr>
          <p:sp>
            <p:nvSpPr>
              <p:cNvPr id="114" name="Google Shape;114;p29"/>
              <p:cNvSpPr/>
              <p:nvPr/>
            </p:nvSpPr>
            <p:spPr>
              <a:xfrm>
                <a:off x="1629354" y="1679557"/>
                <a:ext cx="1582704" cy="300507"/>
              </a:xfrm>
              <a:prstGeom prst="roundRect">
                <a:avLst>
                  <a:gd fmla="val 19590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22" name="Google Shape;122;p29"/>
              <p:cNvCxnSpPr/>
              <p:nvPr/>
            </p:nvCxnSpPr>
            <p:spPr>
              <a:xfrm>
                <a:off x="2578196" y="1902084"/>
                <a:ext cx="557838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23" name="Google Shape;123;p29"/>
            <p:cNvSpPr txBox="1"/>
            <p:nvPr/>
          </p:nvSpPr>
          <p:spPr>
            <a:xfrm>
              <a:off x="4776585" y="1773792"/>
              <a:ext cx="1225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Dove si è sviluppata?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Quali sono le caratteristiche del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29"/>
            <p:cNvSpPr txBox="1"/>
            <p:nvPr/>
          </p:nvSpPr>
          <p:spPr>
            <a:xfrm>
              <a:off x="6454090" y="1937195"/>
              <a:ext cx="104650" cy="246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5" name="Google Shape;115;p29"/>
          <p:cNvSpPr/>
          <p:nvPr/>
        </p:nvSpPr>
        <p:spPr>
          <a:xfrm>
            <a:off x="5114958" y="1928883"/>
            <a:ext cx="91033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QUANDO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25" name="Google Shape;125;p29"/>
          <p:cNvGrpSpPr/>
          <p:nvPr/>
        </p:nvGrpSpPr>
        <p:grpSpPr>
          <a:xfrm>
            <a:off x="3594642" y="2415751"/>
            <a:ext cx="3944380" cy="328384"/>
            <a:chOff x="4776585" y="1732909"/>
            <a:chExt cx="1975925" cy="328384"/>
          </a:xfrm>
        </p:grpSpPr>
        <p:grpSp>
          <p:nvGrpSpPr>
            <p:cNvPr id="126" name="Google Shape;126;p29"/>
            <p:cNvGrpSpPr/>
            <p:nvPr/>
          </p:nvGrpSpPr>
          <p:grpSpPr>
            <a:xfrm>
              <a:off x="4781909" y="1732909"/>
              <a:ext cx="1970601" cy="328384"/>
              <a:chOff x="1622691" y="1678968"/>
              <a:chExt cx="1744931" cy="203419"/>
            </a:xfrm>
          </p:grpSpPr>
          <p:sp>
            <p:nvSpPr>
              <p:cNvPr id="127" name="Google Shape;127;p29"/>
              <p:cNvSpPr/>
              <p:nvPr/>
            </p:nvSpPr>
            <p:spPr>
              <a:xfrm>
                <a:off x="1622691" y="1678968"/>
                <a:ext cx="1744931" cy="203419"/>
              </a:xfrm>
              <a:prstGeom prst="roundRect">
                <a:avLst>
                  <a:gd fmla="val 45115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28" name="Google Shape;128;p29"/>
              <p:cNvCxnSpPr/>
              <p:nvPr/>
            </p:nvCxnSpPr>
            <p:spPr>
              <a:xfrm>
                <a:off x="2576062" y="1808924"/>
                <a:ext cx="461023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29" name="Google Shape;129;p29"/>
            <p:cNvSpPr txBox="1"/>
            <p:nvPr/>
          </p:nvSpPr>
          <p:spPr>
            <a:xfrm>
              <a:off x="4776585" y="1773792"/>
              <a:ext cx="1135622" cy="246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Quando si è sviluppata? Quanto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29"/>
            <p:cNvSpPr txBox="1"/>
            <p:nvPr/>
          </p:nvSpPr>
          <p:spPr>
            <a:xfrm>
              <a:off x="6343896" y="1792424"/>
              <a:ext cx="396946" cy="246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è durata?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1" name="Google Shape;131;p29"/>
          <p:cNvSpPr/>
          <p:nvPr/>
        </p:nvSpPr>
        <p:spPr>
          <a:xfrm>
            <a:off x="1405610" y="3102363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2" name="Google Shape;132;p29"/>
          <p:cNvSpPr/>
          <p:nvPr/>
        </p:nvSpPr>
        <p:spPr>
          <a:xfrm>
            <a:off x="3427071" y="3102362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3" name="Google Shape;133;p29"/>
          <p:cNvSpPr/>
          <p:nvPr/>
        </p:nvSpPr>
        <p:spPr>
          <a:xfrm>
            <a:off x="5022985" y="3100837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4" name="Google Shape;134;p29"/>
          <p:cNvSpPr/>
          <p:nvPr/>
        </p:nvSpPr>
        <p:spPr>
          <a:xfrm>
            <a:off x="6654475" y="3100837"/>
            <a:ext cx="1001366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35" name="Google Shape;135;p29"/>
          <p:cNvGrpSpPr/>
          <p:nvPr/>
        </p:nvGrpSpPr>
        <p:grpSpPr>
          <a:xfrm>
            <a:off x="1375676" y="3547231"/>
            <a:ext cx="1672800" cy="1448961"/>
            <a:chOff x="820054" y="3693644"/>
            <a:chExt cx="1672800" cy="1448961"/>
          </a:xfrm>
        </p:grpSpPr>
        <p:grpSp>
          <p:nvGrpSpPr>
            <p:cNvPr id="136" name="Google Shape;136;p29"/>
            <p:cNvGrpSpPr/>
            <p:nvPr/>
          </p:nvGrpSpPr>
          <p:grpSpPr>
            <a:xfrm>
              <a:off x="820054" y="3693644"/>
              <a:ext cx="1672800" cy="1448959"/>
              <a:chOff x="4760015" y="1743075"/>
              <a:chExt cx="837984" cy="1448959"/>
            </a:xfrm>
          </p:grpSpPr>
          <p:grpSp>
            <p:nvGrpSpPr>
              <p:cNvPr id="137" name="Google Shape;137;p29"/>
              <p:cNvGrpSpPr/>
              <p:nvPr/>
            </p:nvGrpSpPr>
            <p:grpSpPr>
              <a:xfrm>
                <a:off x="4760015" y="1743075"/>
                <a:ext cx="837984" cy="1448959"/>
                <a:chOff x="1603305" y="1685256"/>
                <a:chExt cx="742019" cy="897559"/>
              </a:xfrm>
            </p:grpSpPr>
            <p:sp>
              <p:nvSpPr>
                <p:cNvPr id="138" name="Google Shape;138;p29"/>
                <p:cNvSpPr/>
                <p:nvPr/>
              </p:nvSpPr>
              <p:spPr>
                <a:xfrm>
                  <a:off x="1603305" y="1685256"/>
                  <a:ext cx="742019" cy="897559"/>
                </a:xfrm>
                <a:prstGeom prst="roundRect">
                  <a:avLst>
                    <a:gd fmla="val 8647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39" name="Google Shape;139;p29"/>
                <p:cNvCxnSpPr/>
                <p:nvPr/>
              </p:nvCxnSpPr>
              <p:spPr>
                <a:xfrm>
                  <a:off x="1666429" y="2001286"/>
                  <a:ext cx="59486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140" name="Google Shape;140;p29"/>
              <p:cNvSpPr txBox="1"/>
              <p:nvPr/>
            </p:nvSpPr>
            <p:spPr>
              <a:xfrm>
                <a:off x="4778192" y="1763556"/>
                <a:ext cx="752146" cy="4000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it" sz="10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Com’era organizzata e divisa la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29"/>
              <p:cNvSpPr txBox="1"/>
              <p:nvPr/>
            </p:nvSpPr>
            <p:spPr>
              <a:xfrm>
                <a:off x="4779973" y="2088099"/>
                <a:ext cx="775689" cy="55395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-52387" lvl="1" marL="1398588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?</a:t>
                </a:r>
                <a:endParaRPr/>
              </a:p>
              <a:p>
                <a:pPr indent="0" lvl="1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Chi aveva il compito di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2" name="Google Shape;142;p29"/>
            <p:cNvSpPr txBox="1"/>
            <p:nvPr/>
          </p:nvSpPr>
          <p:spPr>
            <a:xfrm>
              <a:off x="871349" y="4357775"/>
              <a:ext cx="1621505" cy="7848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1343025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prendere decisioni?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Quali regole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2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seguivano?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43" name="Google Shape;143;p29"/>
            <p:cNvCxnSpPr/>
            <p:nvPr/>
          </p:nvCxnSpPr>
          <p:spPr>
            <a:xfrm>
              <a:off x="1098983" y="4510529"/>
              <a:ext cx="1166238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grpSp>
        <p:nvGrpSpPr>
          <p:cNvPr id="144" name="Google Shape;144;p29"/>
          <p:cNvGrpSpPr/>
          <p:nvPr/>
        </p:nvGrpSpPr>
        <p:grpSpPr>
          <a:xfrm>
            <a:off x="3293772" y="3547231"/>
            <a:ext cx="1368103" cy="1448959"/>
            <a:chOff x="4760019" y="1743075"/>
            <a:chExt cx="685347" cy="1448959"/>
          </a:xfrm>
        </p:grpSpPr>
        <p:grpSp>
          <p:nvGrpSpPr>
            <p:cNvPr id="145" name="Google Shape;145;p29"/>
            <p:cNvGrpSpPr/>
            <p:nvPr/>
          </p:nvGrpSpPr>
          <p:grpSpPr>
            <a:xfrm>
              <a:off x="4760019" y="1743075"/>
              <a:ext cx="685347" cy="1448959"/>
              <a:chOff x="1603306" y="1685256"/>
              <a:chExt cx="606861" cy="897559"/>
            </a:xfrm>
          </p:grpSpPr>
          <p:sp>
            <p:nvSpPr>
              <p:cNvPr id="146" name="Google Shape;146;p29"/>
              <p:cNvSpPr/>
              <p:nvPr/>
            </p:nvSpPr>
            <p:spPr>
              <a:xfrm>
                <a:off x="1603306" y="1685256"/>
                <a:ext cx="606861" cy="897559"/>
              </a:xfrm>
              <a:prstGeom prst="roundRect">
                <a:avLst>
                  <a:gd fmla="val 8647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47" name="Google Shape;147;p29"/>
              <p:cNvCxnSpPr/>
              <p:nvPr/>
            </p:nvCxnSpPr>
            <p:spPr>
              <a:xfrm>
                <a:off x="1811611" y="2036688"/>
                <a:ext cx="335784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48" name="Google Shape;148;p29"/>
            <p:cNvSpPr txBox="1"/>
            <p:nvPr/>
          </p:nvSpPr>
          <p:spPr>
            <a:xfrm>
              <a:off x="4778192" y="1763556"/>
              <a:ext cx="620783" cy="6309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Quali attività svolgevano?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Quali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29"/>
            <p:cNvSpPr txBox="1"/>
            <p:nvPr/>
          </p:nvSpPr>
          <p:spPr>
            <a:xfrm>
              <a:off x="4781622" y="2283134"/>
              <a:ext cx="620783" cy="86173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1398588" lvl="1" marL="1398588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potevano</a:t>
              </a:r>
              <a:endParaRPr/>
            </a:p>
            <a:p>
              <a:pPr indent="-1398588" lvl="1" marL="1398588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sfruttare? Come</a:t>
              </a:r>
              <a:endParaRPr/>
            </a:p>
            <a:p>
              <a:pPr indent="-1398588" lvl="1" marL="1398588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vivevano ogni</a:t>
              </a:r>
              <a:endParaRPr/>
            </a:p>
            <a:p>
              <a:pPr indent="-1398588" lvl="1" marL="1398588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giorno?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" name="Google Shape;150;p29"/>
          <p:cNvGrpSpPr/>
          <p:nvPr/>
        </p:nvGrpSpPr>
        <p:grpSpPr>
          <a:xfrm>
            <a:off x="4810382" y="3551587"/>
            <a:ext cx="1517557" cy="903514"/>
            <a:chOff x="4751946" y="1743073"/>
            <a:chExt cx="760215" cy="903514"/>
          </a:xfrm>
        </p:grpSpPr>
        <p:grpSp>
          <p:nvGrpSpPr>
            <p:cNvPr id="151" name="Google Shape;151;p29"/>
            <p:cNvGrpSpPr/>
            <p:nvPr/>
          </p:nvGrpSpPr>
          <p:grpSpPr>
            <a:xfrm>
              <a:off x="4760015" y="1743073"/>
              <a:ext cx="752146" cy="903514"/>
              <a:chOff x="1603305" y="1685256"/>
              <a:chExt cx="666011" cy="559683"/>
            </a:xfrm>
          </p:grpSpPr>
          <p:sp>
            <p:nvSpPr>
              <p:cNvPr id="152" name="Google Shape;152;p29"/>
              <p:cNvSpPr/>
              <p:nvPr/>
            </p:nvSpPr>
            <p:spPr>
              <a:xfrm>
                <a:off x="1603305" y="1685256"/>
                <a:ext cx="666011" cy="559683"/>
              </a:xfrm>
              <a:prstGeom prst="roundRect">
                <a:avLst>
                  <a:gd fmla="val 8647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53" name="Google Shape;153;p29"/>
              <p:cNvCxnSpPr/>
              <p:nvPr/>
            </p:nvCxnSpPr>
            <p:spPr>
              <a:xfrm>
                <a:off x="1643185" y="1921632"/>
                <a:ext cx="59486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54" name="Google Shape;154;p29"/>
            <p:cNvSpPr txBox="1"/>
            <p:nvPr/>
          </p:nvSpPr>
          <p:spPr>
            <a:xfrm>
              <a:off x="4751946" y="1763556"/>
              <a:ext cx="752146" cy="246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In quali e quante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29"/>
            <p:cNvSpPr txBox="1"/>
            <p:nvPr/>
          </p:nvSpPr>
          <p:spPr>
            <a:xfrm>
              <a:off x="4753108" y="2135336"/>
              <a:ext cx="671793" cy="477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credevano? Quali</a:t>
              </a:r>
              <a:endParaRPr/>
            </a:p>
            <a:p>
              <a:pPr indent="0" lvl="1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riti svolgevano?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6" name="Google Shape;156;p29"/>
          <p:cNvGrpSpPr/>
          <p:nvPr/>
        </p:nvGrpSpPr>
        <p:grpSpPr>
          <a:xfrm>
            <a:off x="6504576" y="3551584"/>
            <a:ext cx="1317348" cy="1303466"/>
            <a:chOff x="4758927" y="1743070"/>
            <a:chExt cx="659921" cy="1303466"/>
          </a:xfrm>
        </p:grpSpPr>
        <p:grpSp>
          <p:nvGrpSpPr>
            <p:cNvPr id="157" name="Google Shape;157;p29"/>
            <p:cNvGrpSpPr/>
            <p:nvPr/>
          </p:nvGrpSpPr>
          <p:grpSpPr>
            <a:xfrm>
              <a:off x="4760016" y="1743070"/>
              <a:ext cx="658832" cy="1303466"/>
              <a:chOff x="1603305" y="1685255"/>
              <a:chExt cx="583383" cy="807434"/>
            </a:xfrm>
          </p:grpSpPr>
          <p:sp>
            <p:nvSpPr>
              <p:cNvPr id="158" name="Google Shape;158;p29"/>
              <p:cNvSpPr/>
              <p:nvPr/>
            </p:nvSpPr>
            <p:spPr>
              <a:xfrm>
                <a:off x="1603305" y="1685255"/>
                <a:ext cx="583383" cy="807434"/>
              </a:xfrm>
              <a:prstGeom prst="roundRect">
                <a:avLst>
                  <a:gd fmla="val 8647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59" name="Google Shape;159;p29"/>
              <p:cNvCxnSpPr/>
              <p:nvPr/>
            </p:nvCxnSpPr>
            <p:spPr>
              <a:xfrm>
                <a:off x="1632370" y="2257685"/>
                <a:ext cx="526854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60" name="Google Shape;160;p29"/>
            <p:cNvSpPr txBox="1"/>
            <p:nvPr/>
          </p:nvSpPr>
          <p:spPr>
            <a:xfrm>
              <a:off x="4758928" y="1751452"/>
              <a:ext cx="650889" cy="8396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Quali conoscenze tecnologiche, culturali e scientifiche avevano? Quali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29"/>
            <p:cNvSpPr txBox="1"/>
            <p:nvPr/>
          </p:nvSpPr>
          <p:spPr>
            <a:xfrm>
              <a:off x="4758927" y="2665391"/>
              <a:ext cx="369809" cy="2138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fecero?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62" name="Google Shape;162;p29"/>
          <p:cNvCxnSpPr>
            <a:stCxn id="132" idx="2"/>
            <a:endCxn id="146" idx="0"/>
          </p:cNvCxnSpPr>
          <p:nvPr/>
        </p:nvCxnSpPr>
        <p:spPr>
          <a:xfrm>
            <a:off x="3977823" y="3349427"/>
            <a:ext cx="0" cy="197700"/>
          </a:xfrm>
          <a:prstGeom prst="straightConnector1">
            <a:avLst/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3" name="Google Shape;163;p29"/>
          <p:cNvCxnSpPr>
            <a:stCxn id="133" idx="2"/>
            <a:endCxn id="152" idx="0"/>
          </p:cNvCxnSpPr>
          <p:nvPr/>
        </p:nvCxnSpPr>
        <p:spPr>
          <a:xfrm>
            <a:off x="5573737" y="3347902"/>
            <a:ext cx="3600" cy="203700"/>
          </a:xfrm>
          <a:prstGeom prst="straightConnector1">
            <a:avLst/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4" name="Google Shape;164;p29"/>
          <p:cNvCxnSpPr>
            <a:stCxn id="134" idx="2"/>
            <a:endCxn id="160" idx="0"/>
          </p:cNvCxnSpPr>
          <p:nvPr/>
        </p:nvCxnSpPr>
        <p:spPr>
          <a:xfrm flipH="1">
            <a:off x="7154258" y="3347902"/>
            <a:ext cx="900" cy="212100"/>
          </a:xfrm>
          <a:prstGeom prst="straightConnector1">
            <a:avLst/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5" name="Google Shape;165;p29"/>
          <p:cNvCxnSpPr>
            <a:stCxn id="115" idx="2"/>
            <a:endCxn id="127" idx="0"/>
          </p:cNvCxnSpPr>
          <p:nvPr/>
        </p:nvCxnSpPr>
        <p:spPr>
          <a:xfrm>
            <a:off x="5570125" y="2175948"/>
            <a:ext cx="2100" cy="239700"/>
          </a:xfrm>
          <a:prstGeom prst="straightConnector1">
            <a:avLst/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6" name="Google Shape;166;p29"/>
          <p:cNvCxnSpPr>
            <a:stCxn id="127" idx="2"/>
            <a:endCxn id="133" idx="0"/>
          </p:cNvCxnSpPr>
          <p:nvPr/>
        </p:nvCxnSpPr>
        <p:spPr>
          <a:xfrm>
            <a:off x="5572146" y="2744135"/>
            <a:ext cx="1500" cy="356700"/>
          </a:xfrm>
          <a:prstGeom prst="straightConnector1">
            <a:avLst/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7" name="Google Shape;167;p29"/>
          <p:cNvCxnSpPr>
            <a:stCxn id="127" idx="2"/>
            <a:endCxn id="131" idx="0"/>
          </p:cNvCxnSpPr>
          <p:nvPr/>
        </p:nvCxnSpPr>
        <p:spPr>
          <a:xfrm rot="5400000">
            <a:off x="3712896" y="1243085"/>
            <a:ext cx="358200" cy="33603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8" name="Google Shape;168;p29"/>
          <p:cNvCxnSpPr>
            <a:stCxn id="127" idx="2"/>
            <a:endCxn id="132" idx="0"/>
          </p:cNvCxnSpPr>
          <p:nvPr/>
        </p:nvCxnSpPr>
        <p:spPr>
          <a:xfrm rot="5400000">
            <a:off x="4595946" y="2126135"/>
            <a:ext cx="358200" cy="15942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9" name="Google Shape;169;p29"/>
          <p:cNvCxnSpPr>
            <a:stCxn id="127" idx="2"/>
            <a:endCxn id="134" idx="0"/>
          </p:cNvCxnSpPr>
          <p:nvPr/>
        </p:nvCxnSpPr>
        <p:spPr>
          <a:xfrm flipH="1" rot="-5400000">
            <a:off x="6185346" y="2130935"/>
            <a:ext cx="356700" cy="15831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70" name="Google Shape;170;p29"/>
          <p:cNvCxnSpPr>
            <a:stCxn id="131" idx="2"/>
            <a:endCxn id="138" idx="0"/>
          </p:cNvCxnSpPr>
          <p:nvPr/>
        </p:nvCxnSpPr>
        <p:spPr>
          <a:xfrm>
            <a:off x="2211965" y="3349428"/>
            <a:ext cx="0" cy="197700"/>
          </a:xfrm>
          <a:prstGeom prst="straightConnector1">
            <a:avLst/>
          </a:prstGeom>
          <a:noFill/>
          <a:ln cap="flat" cmpd="sng" w="9525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