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ce42e8237b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1ce42e8237b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ce42e8237b_2_1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2" name="Google Shape;172;g1ce42e8237b_2_1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3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Google Shape;113;p29"/>
          <p:cNvCxnSpPr>
            <a:stCxn id="114" idx="0"/>
            <a:endCxn id="115" idx="2"/>
          </p:cNvCxnSpPr>
          <p:nvPr/>
        </p:nvCxnSpPr>
        <p:spPr>
          <a:xfrm flipH="1" rot="10800000">
            <a:off x="6190369" y="1890859"/>
            <a:ext cx="600" cy="189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" name="Google Shape;116;p29"/>
          <p:cNvCxnSpPr>
            <a:stCxn id="117" idx="0"/>
            <a:endCxn id="118" idx="2"/>
          </p:cNvCxnSpPr>
          <p:nvPr/>
        </p:nvCxnSpPr>
        <p:spPr>
          <a:xfrm rot="10800000">
            <a:off x="3085687" y="1944937"/>
            <a:ext cx="0" cy="139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8" name="Google Shape;118;p29"/>
          <p:cNvSpPr/>
          <p:nvPr/>
        </p:nvSpPr>
        <p:spPr>
          <a:xfrm>
            <a:off x="2529182" y="1663069"/>
            <a:ext cx="1113010" cy="281889"/>
          </a:xfrm>
          <a:prstGeom prst="roundRect">
            <a:avLst>
              <a:gd fmla="val 50000" name="adj"/>
            </a:avLst>
          </a:prstGeom>
          <a:solidFill>
            <a:srgbClr val="00A4D0"/>
          </a:solidFill>
          <a:ln cap="flat" cmpd="sng" w="25400">
            <a:solidFill>
              <a:srgbClr val="00A4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GLI ITTITI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9"/>
          <p:cNvSpPr txBox="1"/>
          <p:nvPr/>
        </p:nvSpPr>
        <p:spPr>
          <a:xfrm>
            <a:off x="4012220" y="1325363"/>
            <a:ext cx="1119560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si sviluppano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0" name="Google Shape;120;p29"/>
          <p:cNvSpPr/>
          <p:nvPr/>
        </p:nvSpPr>
        <p:spPr>
          <a:xfrm>
            <a:off x="3765645" y="109164"/>
            <a:ext cx="1612710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DOVE E QUANDO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1" name="Google Shape;121;p29"/>
          <p:cNvSpPr/>
          <p:nvPr/>
        </p:nvSpPr>
        <p:spPr>
          <a:xfrm>
            <a:off x="3750615" y="559636"/>
            <a:ext cx="1642768" cy="613176"/>
          </a:xfrm>
          <a:prstGeom prst="roundRect">
            <a:avLst>
              <a:gd fmla="val 31063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In Asia Minore e in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Mesopotamia 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partire dal 2000 a.C.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22" name="Google Shape;122;p29"/>
          <p:cNvCxnSpPr>
            <a:stCxn id="120" idx="2"/>
            <a:endCxn id="121" idx="0"/>
          </p:cNvCxnSpPr>
          <p:nvPr/>
        </p:nvCxnSpPr>
        <p:spPr>
          <a:xfrm>
            <a:off x="4572000" y="356229"/>
            <a:ext cx="0" cy="203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15" name="Google Shape;115;p29"/>
          <p:cNvSpPr/>
          <p:nvPr/>
        </p:nvSpPr>
        <p:spPr>
          <a:xfrm>
            <a:off x="5634587" y="1608904"/>
            <a:ext cx="1113010" cy="281889"/>
          </a:xfrm>
          <a:prstGeom prst="roundRect">
            <a:avLst>
              <a:gd fmla="val 50000" name="adj"/>
            </a:avLst>
          </a:prstGeom>
          <a:solidFill>
            <a:srgbClr val="00A4D0"/>
          </a:solidFill>
          <a:ln cap="flat" cmpd="sng" w="25400">
            <a:solidFill>
              <a:srgbClr val="00A4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GLI ASSIRI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3" name="Google Shape;123;p29"/>
          <p:cNvCxnSpPr>
            <a:stCxn id="121" idx="2"/>
            <a:endCxn id="119" idx="0"/>
          </p:cNvCxnSpPr>
          <p:nvPr/>
        </p:nvCxnSpPr>
        <p:spPr>
          <a:xfrm>
            <a:off x="4571999" y="1172812"/>
            <a:ext cx="0" cy="152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4" name="Google Shape;124;p29"/>
          <p:cNvCxnSpPr>
            <a:stCxn id="119" idx="1"/>
            <a:endCxn id="118" idx="0"/>
          </p:cNvCxnSpPr>
          <p:nvPr/>
        </p:nvCxnSpPr>
        <p:spPr>
          <a:xfrm flipH="1">
            <a:off x="3085820" y="1448474"/>
            <a:ext cx="926400" cy="2145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25" name="Google Shape;125;p29"/>
          <p:cNvCxnSpPr>
            <a:stCxn id="119" idx="3"/>
            <a:endCxn id="115" idx="0"/>
          </p:cNvCxnSpPr>
          <p:nvPr/>
        </p:nvCxnSpPr>
        <p:spPr>
          <a:xfrm>
            <a:off x="5131780" y="1448474"/>
            <a:ext cx="1059300" cy="1605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26" name="Google Shape;126;p29"/>
          <p:cNvSpPr txBox="1"/>
          <p:nvPr/>
        </p:nvSpPr>
        <p:spPr>
          <a:xfrm>
            <a:off x="2650376" y="2439578"/>
            <a:ext cx="875296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formano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7" name="Google Shape;117;p29"/>
          <p:cNvSpPr/>
          <p:nvPr/>
        </p:nvSpPr>
        <p:spPr>
          <a:xfrm>
            <a:off x="2279332" y="2084137"/>
            <a:ext cx="1612710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4" name="Google Shape;114;p29"/>
          <p:cNvSpPr/>
          <p:nvPr/>
        </p:nvSpPr>
        <p:spPr>
          <a:xfrm>
            <a:off x="5384014" y="2080459"/>
            <a:ext cx="1612710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27" name="Google Shape;127;p29"/>
          <p:cNvCxnSpPr>
            <a:stCxn id="126" idx="0"/>
            <a:endCxn id="117" idx="2"/>
          </p:cNvCxnSpPr>
          <p:nvPr/>
        </p:nvCxnSpPr>
        <p:spPr>
          <a:xfrm rot="10800000">
            <a:off x="3085624" y="2331278"/>
            <a:ext cx="2400" cy="1083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8" name="Google Shape;128;p29"/>
          <p:cNvSpPr/>
          <p:nvPr/>
        </p:nvSpPr>
        <p:spPr>
          <a:xfrm>
            <a:off x="2439805" y="2861745"/>
            <a:ext cx="1291765" cy="23640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un unico impero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9" name="Google Shape;129;p29"/>
          <p:cNvSpPr txBox="1"/>
          <p:nvPr/>
        </p:nvSpPr>
        <p:spPr>
          <a:xfrm>
            <a:off x="1674412" y="3186941"/>
            <a:ext cx="1065223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comprende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0" name="Google Shape;130;p29"/>
          <p:cNvSpPr txBox="1"/>
          <p:nvPr/>
        </p:nvSpPr>
        <p:spPr>
          <a:xfrm>
            <a:off x="3424482" y="3178083"/>
            <a:ext cx="1142064" cy="273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governato da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1" name="Google Shape;131;p29"/>
          <p:cNvSpPr/>
          <p:nvPr/>
        </p:nvSpPr>
        <p:spPr>
          <a:xfrm>
            <a:off x="1612587" y="3636996"/>
            <a:ext cx="1188871" cy="426452"/>
          </a:xfrm>
          <a:prstGeom prst="roundRect">
            <a:avLst>
              <a:gd fmla="val 27577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Asia Minore 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altri territori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2" name="Google Shape;132;p29"/>
          <p:cNvSpPr txBox="1"/>
          <p:nvPr/>
        </p:nvSpPr>
        <p:spPr>
          <a:xfrm>
            <a:off x="1635990" y="4193697"/>
            <a:ext cx="1142064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la capitale è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33" name="Google Shape;133;p29"/>
          <p:cNvGrpSpPr/>
          <p:nvPr/>
        </p:nvGrpSpPr>
        <p:grpSpPr>
          <a:xfrm>
            <a:off x="1532001" y="4656453"/>
            <a:ext cx="1350041" cy="278456"/>
            <a:chOff x="1622340" y="1685217"/>
            <a:chExt cx="598849" cy="172490"/>
          </a:xfrm>
        </p:grpSpPr>
        <p:sp>
          <p:nvSpPr>
            <p:cNvPr id="134" name="Google Shape;134;p29"/>
            <p:cNvSpPr/>
            <p:nvPr/>
          </p:nvSpPr>
          <p:spPr>
            <a:xfrm>
              <a:off x="1622340" y="1685217"/>
              <a:ext cx="598849" cy="172490"/>
            </a:xfrm>
            <a:prstGeom prst="roundRect">
              <a:avLst>
                <a:gd fmla="val 41520" name="adj"/>
              </a:avLst>
            </a:prstGeom>
            <a:noFill/>
            <a:ln cap="flat" cmpd="sng" w="19050">
              <a:solidFill>
                <a:srgbClr val="BDBEC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t/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35" name="Google Shape;135;p29"/>
            <p:cNvCxnSpPr/>
            <p:nvPr/>
          </p:nvCxnSpPr>
          <p:spPr>
            <a:xfrm>
              <a:off x="1654698" y="1805252"/>
              <a:ext cx="540782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cxnSp>
        <p:nvCxnSpPr>
          <p:cNvPr id="136" name="Google Shape;136;p29"/>
          <p:cNvCxnSpPr>
            <a:stCxn id="128" idx="1"/>
            <a:endCxn id="129" idx="0"/>
          </p:cNvCxnSpPr>
          <p:nvPr/>
        </p:nvCxnSpPr>
        <p:spPr>
          <a:xfrm flipH="1">
            <a:off x="2207005" y="2979948"/>
            <a:ext cx="232800" cy="2070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7" name="Google Shape;137;p29"/>
          <p:cNvCxnSpPr>
            <a:stCxn id="128" idx="3"/>
            <a:endCxn id="130" idx="0"/>
          </p:cNvCxnSpPr>
          <p:nvPr/>
        </p:nvCxnSpPr>
        <p:spPr>
          <a:xfrm>
            <a:off x="3731570" y="2979948"/>
            <a:ext cx="264000" cy="1980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8" name="Google Shape;138;p29"/>
          <p:cNvCxnSpPr>
            <a:stCxn id="129" idx="2"/>
            <a:endCxn id="131" idx="0"/>
          </p:cNvCxnSpPr>
          <p:nvPr/>
        </p:nvCxnSpPr>
        <p:spPr>
          <a:xfrm>
            <a:off x="2207024" y="3433162"/>
            <a:ext cx="0" cy="203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39" name="Google Shape;139;p29"/>
          <p:cNvCxnSpPr>
            <a:stCxn id="131" idx="2"/>
            <a:endCxn id="132" idx="0"/>
          </p:cNvCxnSpPr>
          <p:nvPr/>
        </p:nvCxnSpPr>
        <p:spPr>
          <a:xfrm>
            <a:off x="2207023" y="4063448"/>
            <a:ext cx="0" cy="130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0" name="Google Shape;140;p29"/>
          <p:cNvCxnSpPr>
            <a:stCxn id="132" idx="2"/>
            <a:endCxn id="134" idx="0"/>
          </p:cNvCxnSpPr>
          <p:nvPr/>
        </p:nvCxnSpPr>
        <p:spPr>
          <a:xfrm>
            <a:off x="2207022" y="4439918"/>
            <a:ext cx="0" cy="216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141" name="Google Shape;141;p29"/>
          <p:cNvGrpSpPr/>
          <p:nvPr/>
        </p:nvGrpSpPr>
        <p:grpSpPr>
          <a:xfrm>
            <a:off x="3488362" y="3631079"/>
            <a:ext cx="1014304" cy="278456"/>
            <a:chOff x="1696803" y="1685217"/>
            <a:chExt cx="449923" cy="172490"/>
          </a:xfrm>
        </p:grpSpPr>
        <p:sp>
          <p:nvSpPr>
            <p:cNvPr id="142" name="Google Shape;142;p29"/>
            <p:cNvSpPr/>
            <p:nvPr/>
          </p:nvSpPr>
          <p:spPr>
            <a:xfrm>
              <a:off x="1696803" y="1685217"/>
              <a:ext cx="449923" cy="172490"/>
            </a:xfrm>
            <a:prstGeom prst="roundRect">
              <a:avLst>
                <a:gd fmla="val 41520" name="adj"/>
              </a:avLst>
            </a:prstGeom>
            <a:noFill/>
            <a:ln cap="flat" cmpd="sng" w="19050">
              <a:solidFill>
                <a:srgbClr val="BDBEC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t/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43" name="Google Shape;143;p29"/>
            <p:cNvCxnSpPr/>
            <p:nvPr/>
          </p:nvCxnSpPr>
          <p:spPr>
            <a:xfrm>
              <a:off x="1740408" y="1805252"/>
              <a:ext cx="369361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sp>
        <p:nvSpPr>
          <p:cNvPr id="144" name="Google Shape;144;p29"/>
          <p:cNvSpPr txBox="1"/>
          <p:nvPr/>
        </p:nvSpPr>
        <p:spPr>
          <a:xfrm>
            <a:off x="3518829" y="4035861"/>
            <a:ext cx="949304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aiutato da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45" name="Google Shape;145;p29"/>
          <p:cNvGrpSpPr/>
          <p:nvPr/>
        </p:nvGrpSpPr>
        <p:grpSpPr>
          <a:xfrm>
            <a:off x="3361055" y="4478432"/>
            <a:ext cx="1267177" cy="559119"/>
            <a:chOff x="4771530" y="1754829"/>
            <a:chExt cx="634788" cy="559119"/>
          </a:xfrm>
        </p:grpSpPr>
        <p:grpSp>
          <p:nvGrpSpPr>
            <p:cNvPr id="146" name="Google Shape;146;p29"/>
            <p:cNvGrpSpPr/>
            <p:nvPr/>
          </p:nvGrpSpPr>
          <p:grpSpPr>
            <a:xfrm>
              <a:off x="4771530" y="1754829"/>
              <a:ext cx="634788" cy="559119"/>
              <a:chOff x="1613496" y="1692533"/>
              <a:chExt cx="562091" cy="346346"/>
            </a:xfrm>
          </p:grpSpPr>
          <p:sp>
            <p:nvSpPr>
              <p:cNvPr id="147" name="Google Shape;147;p29"/>
              <p:cNvSpPr/>
              <p:nvPr/>
            </p:nvSpPr>
            <p:spPr>
              <a:xfrm>
                <a:off x="1613496" y="1692533"/>
                <a:ext cx="562091" cy="346346"/>
              </a:xfrm>
              <a:prstGeom prst="roundRect">
                <a:avLst>
                  <a:gd fmla="val 25876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48" name="Google Shape;148;p29"/>
              <p:cNvCxnSpPr/>
              <p:nvPr/>
            </p:nvCxnSpPr>
            <p:spPr>
              <a:xfrm>
                <a:off x="1661200" y="2003246"/>
                <a:ext cx="465026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49" name="Google Shape;149;p29"/>
            <p:cNvSpPr txBox="1"/>
            <p:nvPr/>
          </p:nvSpPr>
          <p:spPr>
            <a:xfrm>
              <a:off x="4778064" y="1766480"/>
              <a:ext cx="604508" cy="3495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assemblea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di capi militari: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50" name="Google Shape;150;p29"/>
          <p:cNvCxnSpPr>
            <a:stCxn id="144" idx="2"/>
            <a:endCxn id="147" idx="0"/>
          </p:cNvCxnSpPr>
          <p:nvPr/>
        </p:nvCxnSpPr>
        <p:spPr>
          <a:xfrm>
            <a:off x="3993481" y="4282082"/>
            <a:ext cx="1200" cy="196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1" name="Google Shape;151;p29"/>
          <p:cNvCxnSpPr>
            <a:stCxn id="142" idx="2"/>
            <a:endCxn id="144" idx="0"/>
          </p:cNvCxnSpPr>
          <p:nvPr/>
        </p:nvCxnSpPr>
        <p:spPr>
          <a:xfrm flipH="1">
            <a:off x="3993414" y="3909535"/>
            <a:ext cx="2100" cy="1263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2" name="Google Shape;152;p29"/>
          <p:cNvCxnSpPr>
            <a:stCxn id="130" idx="2"/>
            <a:endCxn id="142" idx="0"/>
          </p:cNvCxnSpPr>
          <p:nvPr/>
        </p:nvCxnSpPr>
        <p:spPr>
          <a:xfrm>
            <a:off x="3995514" y="3451363"/>
            <a:ext cx="0" cy="179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3" name="Google Shape;153;p29"/>
          <p:cNvCxnSpPr>
            <a:stCxn id="126" idx="2"/>
            <a:endCxn id="128" idx="0"/>
          </p:cNvCxnSpPr>
          <p:nvPr/>
        </p:nvCxnSpPr>
        <p:spPr>
          <a:xfrm flipH="1">
            <a:off x="3085624" y="2685799"/>
            <a:ext cx="2400" cy="175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54" name="Google Shape;154;p29"/>
          <p:cNvSpPr txBox="1"/>
          <p:nvPr/>
        </p:nvSpPr>
        <p:spPr>
          <a:xfrm>
            <a:off x="5755054" y="2447493"/>
            <a:ext cx="875296" cy="2296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formano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5" name="Google Shape;155;p29"/>
          <p:cNvSpPr/>
          <p:nvPr/>
        </p:nvSpPr>
        <p:spPr>
          <a:xfrm>
            <a:off x="5488849" y="2861376"/>
            <a:ext cx="1412784" cy="23640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un grande impero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56" name="Google Shape;156;p29"/>
          <p:cNvCxnSpPr>
            <a:stCxn id="114" idx="2"/>
            <a:endCxn id="154" idx="0"/>
          </p:cNvCxnSpPr>
          <p:nvPr/>
        </p:nvCxnSpPr>
        <p:spPr>
          <a:xfrm>
            <a:off x="6190369" y="2327524"/>
            <a:ext cx="2400" cy="1200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7" name="Google Shape;157;p29"/>
          <p:cNvCxnSpPr>
            <a:stCxn id="154" idx="2"/>
            <a:endCxn id="155" idx="0"/>
          </p:cNvCxnSpPr>
          <p:nvPr/>
        </p:nvCxnSpPr>
        <p:spPr>
          <a:xfrm>
            <a:off x="6192702" y="2677146"/>
            <a:ext cx="2400" cy="184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58" name="Google Shape;158;p29"/>
          <p:cNvSpPr txBox="1"/>
          <p:nvPr/>
        </p:nvSpPr>
        <p:spPr>
          <a:xfrm>
            <a:off x="5664304" y="3208306"/>
            <a:ext cx="1065223" cy="203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comprende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59" name="Google Shape;159;p29"/>
          <p:cNvCxnSpPr>
            <a:stCxn id="158" idx="0"/>
            <a:endCxn id="155" idx="2"/>
          </p:cNvCxnSpPr>
          <p:nvPr/>
        </p:nvCxnSpPr>
        <p:spPr>
          <a:xfrm rot="10800000">
            <a:off x="6195116" y="3097906"/>
            <a:ext cx="1800" cy="110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0" name="Google Shape;160;p29"/>
          <p:cNvSpPr/>
          <p:nvPr/>
        </p:nvSpPr>
        <p:spPr>
          <a:xfrm>
            <a:off x="5377557" y="3636999"/>
            <a:ext cx="1649353" cy="426452"/>
          </a:xfrm>
          <a:prstGeom prst="roundRect">
            <a:avLst>
              <a:gd fmla="val 27577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tutta la Mesopotamia e altri territori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61" name="Google Shape;161;p29"/>
          <p:cNvCxnSpPr>
            <a:stCxn id="158" idx="2"/>
            <a:endCxn id="160" idx="0"/>
          </p:cNvCxnSpPr>
          <p:nvPr/>
        </p:nvCxnSpPr>
        <p:spPr>
          <a:xfrm>
            <a:off x="6196916" y="3411794"/>
            <a:ext cx="5400" cy="2253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62" name="Google Shape;162;p29"/>
          <p:cNvSpPr txBox="1"/>
          <p:nvPr/>
        </p:nvSpPr>
        <p:spPr>
          <a:xfrm>
            <a:off x="5628862" y="4234261"/>
            <a:ext cx="1142064" cy="203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la capitale è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63" name="Google Shape;163;p29"/>
          <p:cNvCxnSpPr>
            <a:stCxn id="162" idx="0"/>
            <a:endCxn id="160" idx="2"/>
          </p:cNvCxnSpPr>
          <p:nvPr/>
        </p:nvCxnSpPr>
        <p:spPr>
          <a:xfrm flipH="1" rot="10800000">
            <a:off x="6199894" y="4063561"/>
            <a:ext cx="2400" cy="170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64" name="Google Shape;164;p29"/>
          <p:cNvGrpSpPr/>
          <p:nvPr/>
        </p:nvGrpSpPr>
        <p:grpSpPr>
          <a:xfrm>
            <a:off x="5614905" y="4619832"/>
            <a:ext cx="1211650" cy="311754"/>
            <a:chOff x="4765148" y="1757593"/>
            <a:chExt cx="606972" cy="311754"/>
          </a:xfrm>
        </p:grpSpPr>
        <p:grpSp>
          <p:nvGrpSpPr>
            <p:cNvPr id="165" name="Google Shape;165;p29"/>
            <p:cNvGrpSpPr/>
            <p:nvPr/>
          </p:nvGrpSpPr>
          <p:grpSpPr>
            <a:xfrm>
              <a:off x="4765148" y="1757593"/>
              <a:ext cx="606972" cy="311754"/>
              <a:chOff x="1607847" y="1694247"/>
              <a:chExt cx="537461" cy="193116"/>
            </a:xfrm>
          </p:grpSpPr>
          <p:sp>
            <p:nvSpPr>
              <p:cNvPr id="166" name="Google Shape;166;p29"/>
              <p:cNvSpPr/>
              <p:nvPr/>
            </p:nvSpPr>
            <p:spPr>
              <a:xfrm>
                <a:off x="1607847" y="1694247"/>
                <a:ext cx="537461" cy="193116"/>
              </a:xfrm>
              <a:prstGeom prst="roundRect">
                <a:avLst>
                  <a:gd fmla="val 37333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67" name="Google Shape;167;p29"/>
              <p:cNvCxnSpPr/>
              <p:nvPr/>
            </p:nvCxnSpPr>
            <p:spPr>
              <a:xfrm>
                <a:off x="1835798" y="1835580"/>
                <a:ext cx="291063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68" name="Google Shape;168;p29"/>
            <p:cNvSpPr txBox="1"/>
            <p:nvPr/>
          </p:nvSpPr>
          <p:spPr>
            <a:xfrm>
              <a:off x="4778191" y="1763556"/>
              <a:ext cx="562703" cy="28465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Assur/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69" name="Google Shape;169;p29"/>
          <p:cNvCxnSpPr>
            <a:stCxn id="162" idx="2"/>
            <a:endCxn id="168" idx="0"/>
          </p:cNvCxnSpPr>
          <p:nvPr/>
        </p:nvCxnSpPr>
        <p:spPr>
          <a:xfrm>
            <a:off x="6199894" y="4437749"/>
            <a:ext cx="2700" cy="188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0"/>
          <p:cNvSpPr/>
          <p:nvPr/>
        </p:nvSpPr>
        <p:spPr>
          <a:xfrm>
            <a:off x="1495479" y="747368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CULTURA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5" name="Google Shape;175;p30"/>
          <p:cNvSpPr/>
          <p:nvPr/>
        </p:nvSpPr>
        <p:spPr>
          <a:xfrm>
            <a:off x="6830066" y="747367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RELIGIONE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76" name="Google Shape;176;p30"/>
          <p:cNvGrpSpPr/>
          <p:nvPr/>
        </p:nvGrpSpPr>
        <p:grpSpPr>
          <a:xfrm>
            <a:off x="663250" y="1320940"/>
            <a:ext cx="1101499" cy="718123"/>
            <a:chOff x="4760022" y="1743075"/>
            <a:chExt cx="551793" cy="718123"/>
          </a:xfrm>
        </p:grpSpPr>
        <p:grpSp>
          <p:nvGrpSpPr>
            <p:cNvPr id="177" name="Google Shape;177;p30"/>
            <p:cNvGrpSpPr/>
            <p:nvPr/>
          </p:nvGrpSpPr>
          <p:grpSpPr>
            <a:xfrm>
              <a:off x="4760022" y="1743075"/>
              <a:ext cx="551793" cy="718123"/>
              <a:chOff x="1603306" y="1685256"/>
              <a:chExt cx="488601" cy="444842"/>
            </a:xfrm>
          </p:grpSpPr>
          <p:sp>
            <p:nvSpPr>
              <p:cNvPr id="178" name="Google Shape;178;p30"/>
              <p:cNvSpPr/>
              <p:nvPr/>
            </p:nvSpPr>
            <p:spPr>
              <a:xfrm>
                <a:off x="1603306" y="1685256"/>
                <a:ext cx="488601" cy="444842"/>
              </a:xfrm>
              <a:prstGeom prst="roundRect">
                <a:avLst>
                  <a:gd fmla="val 8647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79" name="Google Shape;179;p30"/>
              <p:cNvCxnSpPr/>
              <p:nvPr/>
            </p:nvCxnSpPr>
            <p:spPr>
              <a:xfrm>
                <a:off x="1698376" y="2060863"/>
                <a:ext cx="384319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80" name="Google Shape;180;p30"/>
            <p:cNvSpPr txBox="1"/>
            <p:nvPr/>
          </p:nvSpPr>
          <p:spPr>
            <a:xfrm>
              <a:off x="4778192" y="1763556"/>
              <a:ext cx="533622" cy="6693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sanno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lavorare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il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1" name="Google Shape;181;p30"/>
          <p:cNvSpPr txBox="1"/>
          <p:nvPr/>
        </p:nvSpPr>
        <p:spPr>
          <a:xfrm>
            <a:off x="6920112" y="1159042"/>
            <a:ext cx="925103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82" name="Google Shape;182;p30"/>
          <p:cNvGrpSpPr/>
          <p:nvPr/>
        </p:nvGrpSpPr>
        <p:grpSpPr>
          <a:xfrm>
            <a:off x="6832430" y="2652692"/>
            <a:ext cx="1112392" cy="823262"/>
            <a:chOff x="4751206" y="1767110"/>
            <a:chExt cx="557249" cy="823262"/>
          </a:xfrm>
        </p:grpSpPr>
        <p:grpSp>
          <p:nvGrpSpPr>
            <p:cNvPr id="183" name="Google Shape;183;p30"/>
            <p:cNvGrpSpPr/>
            <p:nvPr/>
          </p:nvGrpSpPr>
          <p:grpSpPr>
            <a:xfrm>
              <a:off x="4765149" y="1767111"/>
              <a:ext cx="529639" cy="823261"/>
              <a:chOff x="1607847" y="1700147"/>
              <a:chExt cx="468984" cy="509970"/>
            </a:xfrm>
          </p:grpSpPr>
          <p:sp>
            <p:nvSpPr>
              <p:cNvPr id="184" name="Google Shape;184;p30"/>
              <p:cNvSpPr/>
              <p:nvPr/>
            </p:nvSpPr>
            <p:spPr>
              <a:xfrm>
                <a:off x="1607847" y="1700147"/>
                <a:ext cx="468984" cy="509970"/>
              </a:xfrm>
              <a:prstGeom prst="roundRect">
                <a:avLst>
                  <a:gd fmla="val 14306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85" name="Google Shape;185;p30"/>
              <p:cNvCxnSpPr/>
              <p:nvPr/>
            </p:nvCxnSpPr>
            <p:spPr>
              <a:xfrm>
                <a:off x="1645829" y="1815178"/>
                <a:ext cx="384319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86" name="Google Shape;186;p30"/>
            <p:cNvSpPr txBox="1"/>
            <p:nvPr/>
          </p:nvSpPr>
          <p:spPr>
            <a:xfrm>
              <a:off x="4751206" y="1767110"/>
              <a:ext cx="557249" cy="8232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898525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, dio della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vendetta e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della guerra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87" name="Google Shape;187;p30"/>
          <p:cNvCxnSpPr>
            <a:stCxn id="175" idx="2"/>
            <a:endCxn id="181" idx="0"/>
          </p:cNvCxnSpPr>
          <p:nvPr/>
        </p:nvCxnSpPr>
        <p:spPr>
          <a:xfrm>
            <a:off x="7380818" y="994432"/>
            <a:ext cx="1800" cy="164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88" name="Google Shape;188;p30"/>
          <p:cNvGrpSpPr/>
          <p:nvPr/>
        </p:nvGrpSpPr>
        <p:grpSpPr>
          <a:xfrm>
            <a:off x="2199779" y="1317894"/>
            <a:ext cx="1149320" cy="1086908"/>
            <a:chOff x="2199779" y="1317894"/>
            <a:chExt cx="1149320" cy="1086908"/>
          </a:xfrm>
        </p:grpSpPr>
        <p:grpSp>
          <p:nvGrpSpPr>
            <p:cNvPr id="189" name="Google Shape;189;p30"/>
            <p:cNvGrpSpPr/>
            <p:nvPr/>
          </p:nvGrpSpPr>
          <p:grpSpPr>
            <a:xfrm>
              <a:off x="2199779" y="1317894"/>
              <a:ext cx="1149320" cy="1086908"/>
              <a:chOff x="4765146" y="1757587"/>
              <a:chExt cx="575748" cy="1086908"/>
            </a:xfrm>
          </p:grpSpPr>
          <p:grpSp>
            <p:nvGrpSpPr>
              <p:cNvPr id="190" name="Google Shape;190;p30"/>
              <p:cNvGrpSpPr/>
              <p:nvPr/>
            </p:nvGrpSpPr>
            <p:grpSpPr>
              <a:xfrm>
                <a:off x="4765146" y="1757587"/>
                <a:ext cx="540255" cy="1086908"/>
                <a:chOff x="1607847" y="1694246"/>
                <a:chExt cx="478385" cy="673286"/>
              </a:xfrm>
            </p:grpSpPr>
            <p:sp>
              <p:nvSpPr>
                <p:cNvPr id="191" name="Google Shape;191;p30"/>
                <p:cNvSpPr/>
                <p:nvPr/>
              </p:nvSpPr>
              <p:spPr>
                <a:xfrm>
                  <a:off x="1607847" y="1694246"/>
                  <a:ext cx="478385" cy="673286"/>
                </a:xfrm>
                <a:prstGeom prst="roundRect">
                  <a:avLst>
                    <a:gd fmla="val 13857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cxnSp>
              <p:nvCxnSpPr>
                <p:cNvPr id="192" name="Google Shape;192;p30"/>
                <p:cNvCxnSpPr/>
                <p:nvPr/>
              </p:nvCxnSpPr>
              <p:spPr>
                <a:xfrm>
                  <a:off x="1649572" y="1942579"/>
                  <a:ext cx="422751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193" name="Google Shape;193;p30"/>
              <p:cNvSpPr txBox="1"/>
              <p:nvPr/>
            </p:nvSpPr>
            <p:spPr>
              <a:xfrm>
                <a:off x="4778191" y="1763556"/>
                <a:ext cx="562703" cy="2846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None/>
                </a:pPr>
                <a:r>
                  <a:rPr b="0" i="0" lang="it" sz="10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inventano il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94" name="Google Shape;194;p30"/>
            <p:cNvSpPr txBox="1"/>
            <p:nvPr/>
          </p:nvSpPr>
          <p:spPr>
            <a:xfrm>
              <a:off x="2206312" y="1925594"/>
              <a:ext cx="915858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20201E"/>
                  </a:solidFill>
                  <a:latin typeface="Verdana"/>
                  <a:ea typeface="Verdana"/>
                  <a:cs typeface="Verdana"/>
                  <a:sym typeface="Verdana"/>
                </a:rPr>
                <a:t>con ruote a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20201E"/>
                  </a:solidFill>
                  <a:latin typeface="Verdana"/>
                  <a:ea typeface="Verdana"/>
                  <a:cs typeface="Verdana"/>
                  <a:sym typeface="Verdana"/>
                </a:rPr>
                <a:t>raggi</a:t>
              </a:r>
              <a:endPara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95" name="Google Shape;195;p30"/>
            <p:cNvCxnSpPr/>
            <p:nvPr/>
          </p:nvCxnSpPr>
          <p:spPr>
            <a:xfrm>
              <a:off x="2282381" y="1916906"/>
              <a:ext cx="953047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cxnSp>
        <p:nvCxnSpPr>
          <p:cNvPr id="196" name="Google Shape;196;p30"/>
          <p:cNvCxnSpPr>
            <a:stCxn id="174" idx="1"/>
            <a:endCxn id="178" idx="0"/>
          </p:cNvCxnSpPr>
          <p:nvPr/>
        </p:nvCxnSpPr>
        <p:spPr>
          <a:xfrm flipH="1">
            <a:off x="1214079" y="870900"/>
            <a:ext cx="281400" cy="4500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7" name="Google Shape;197;p30"/>
          <p:cNvCxnSpPr>
            <a:stCxn id="174" idx="3"/>
            <a:endCxn id="193" idx="0"/>
          </p:cNvCxnSpPr>
          <p:nvPr/>
        </p:nvCxnSpPr>
        <p:spPr>
          <a:xfrm>
            <a:off x="2596982" y="870900"/>
            <a:ext cx="190500" cy="4530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98" name="Google Shape;198;p30"/>
          <p:cNvSpPr/>
          <p:nvPr/>
        </p:nvSpPr>
        <p:spPr>
          <a:xfrm>
            <a:off x="4317201" y="750289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CULTURA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99" name="Google Shape;199;p30"/>
          <p:cNvGrpSpPr/>
          <p:nvPr/>
        </p:nvGrpSpPr>
        <p:grpSpPr>
          <a:xfrm>
            <a:off x="3484972" y="1323861"/>
            <a:ext cx="1254705" cy="718123"/>
            <a:chOff x="4760021" y="1743075"/>
            <a:chExt cx="628541" cy="718123"/>
          </a:xfrm>
        </p:grpSpPr>
        <p:grpSp>
          <p:nvGrpSpPr>
            <p:cNvPr id="200" name="Google Shape;200;p30"/>
            <p:cNvGrpSpPr/>
            <p:nvPr/>
          </p:nvGrpSpPr>
          <p:grpSpPr>
            <a:xfrm>
              <a:off x="4760021" y="1743075"/>
              <a:ext cx="628541" cy="718123"/>
              <a:chOff x="1603306" y="1685256"/>
              <a:chExt cx="556560" cy="444842"/>
            </a:xfrm>
          </p:grpSpPr>
          <p:sp>
            <p:nvSpPr>
              <p:cNvPr id="201" name="Google Shape;201;p30"/>
              <p:cNvSpPr/>
              <p:nvPr/>
            </p:nvSpPr>
            <p:spPr>
              <a:xfrm>
                <a:off x="1603306" y="1685256"/>
                <a:ext cx="556560" cy="444842"/>
              </a:xfrm>
              <a:prstGeom prst="roundRect">
                <a:avLst>
                  <a:gd fmla="val 8647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202" name="Google Shape;202;p30"/>
              <p:cNvCxnSpPr/>
              <p:nvPr/>
            </p:nvCxnSpPr>
            <p:spPr>
              <a:xfrm>
                <a:off x="1650099" y="2063660"/>
                <a:ext cx="384319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203" name="Google Shape;203;p30"/>
            <p:cNvSpPr txBox="1"/>
            <p:nvPr/>
          </p:nvSpPr>
          <p:spPr>
            <a:xfrm>
              <a:off x="4778191" y="1763556"/>
              <a:ext cx="601688" cy="4770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re Assurbanipal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crea la prima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04" name="Google Shape;204;p30"/>
          <p:cNvCxnSpPr>
            <a:stCxn id="198" idx="1"/>
            <a:endCxn id="201" idx="0"/>
          </p:cNvCxnSpPr>
          <p:nvPr/>
        </p:nvCxnSpPr>
        <p:spPr>
          <a:xfrm flipH="1">
            <a:off x="4112301" y="873822"/>
            <a:ext cx="204900" cy="4500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205" name="Google Shape;205;p30"/>
          <p:cNvGrpSpPr/>
          <p:nvPr/>
        </p:nvGrpSpPr>
        <p:grpSpPr>
          <a:xfrm>
            <a:off x="5034525" y="1334791"/>
            <a:ext cx="1156730" cy="898822"/>
            <a:chOff x="2199782" y="1317894"/>
            <a:chExt cx="1156730" cy="898822"/>
          </a:xfrm>
        </p:grpSpPr>
        <p:grpSp>
          <p:nvGrpSpPr>
            <p:cNvPr id="206" name="Google Shape;206;p30"/>
            <p:cNvGrpSpPr/>
            <p:nvPr/>
          </p:nvGrpSpPr>
          <p:grpSpPr>
            <a:xfrm>
              <a:off x="2199782" y="1317894"/>
              <a:ext cx="1156730" cy="898822"/>
              <a:chOff x="4765147" y="1757587"/>
              <a:chExt cx="579460" cy="898822"/>
            </a:xfrm>
          </p:grpSpPr>
          <p:grpSp>
            <p:nvGrpSpPr>
              <p:cNvPr id="207" name="Google Shape;207;p30"/>
              <p:cNvGrpSpPr/>
              <p:nvPr/>
            </p:nvGrpSpPr>
            <p:grpSpPr>
              <a:xfrm>
                <a:off x="4765147" y="1757587"/>
                <a:ext cx="579460" cy="898822"/>
                <a:chOff x="1607847" y="1694246"/>
                <a:chExt cx="513100" cy="556776"/>
              </a:xfrm>
            </p:grpSpPr>
            <p:sp>
              <p:nvSpPr>
                <p:cNvPr id="208" name="Google Shape;208;p30"/>
                <p:cNvSpPr/>
                <p:nvPr/>
              </p:nvSpPr>
              <p:spPr>
                <a:xfrm>
                  <a:off x="1607847" y="1694246"/>
                  <a:ext cx="513100" cy="556776"/>
                </a:xfrm>
                <a:prstGeom prst="roundRect">
                  <a:avLst>
                    <a:gd fmla="val 13857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cxnSp>
              <p:nvCxnSpPr>
                <p:cNvPr id="209" name="Google Shape;209;p30"/>
                <p:cNvCxnSpPr/>
                <p:nvPr/>
              </p:nvCxnSpPr>
              <p:spPr>
                <a:xfrm>
                  <a:off x="1649572" y="1942579"/>
                  <a:ext cx="422751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210" name="Google Shape;210;p30"/>
              <p:cNvSpPr txBox="1"/>
              <p:nvPr/>
            </p:nvSpPr>
            <p:spPr>
              <a:xfrm>
                <a:off x="4778192" y="1763556"/>
                <a:ext cx="418497" cy="2846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None/>
                </a:pPr>
                <a:r>
                  <a:rPr b="0" i="0" lang="it" sz="10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inventano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11" name="Google Shape;211;p30"/>
            <p:cNvSpPr txBox="1"/>
            <p:nvPr/>
          </p:nvSpPr>
          <p:spPr>
            <a:xfrm>
              <a:off x="3148048" y="1559172"/>
              <a:ext cx="207220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20201E"/>
                  </a:solidFill>
                  <a:latin typeface="Verdana"/>
                  <a:ea typeface="Verdana"/>
                  <a:cs typeface="Verdana"/>
                  <a:sym typeface="Verdana"/>
                </a:rPr>
                <a:t>,</a:t>
              </a:r>
              <a:endPara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212" name="Google Shape;212;p30"/>
            <p:cNvCxnSpPr/>
            <p:nvPr/>
          </p:nvCxnSpPr>
          <p:spPr>
            <a:xfrm>
              <a:off x="2282381" y="1916906"/>
              <a:ext cx="953047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cxnSp>
        <p:nvCxnSpPr>
          <p:cNvPr id="213" name="Google Shape;213;p30"/>
          <p:cNvCxnSpPr/>
          <p:nvPr/>
        </p:nvCxnSpPr>
        <p:spPr>
          <a:xfrm>
            <a:off x="5117123" y="2125649"/>
            <a:ext cx="953047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214" name="Google Shape;214;p30"/>
          <p:cNvCxnSpPr>
            <a:stCxn id="198" idx="3"/>
            <a:endCxn id="208" idx="0"/>
          </p:cNvCxnSpPr>
          <p:nvPr/>
        </p:nvCxnSpPr>
        <p:spPr>
          <a:xfrm>
            <a:off x="5418704" y="873822"/>
            <a:ext cx="194100" cy="4611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215" name="Google Shape;215;p30"/>
          <p:cNvSpPr/>
          <p:nvPr/>
        </p:nvSpPr>
        <p:spPr>
          <a:xfrm>
            <a:off x="6979004" y="1617480"/>
            <a:ext cx="816701" cy="23640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politeisti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6" name="Google Shape;216;p30"/>
          <p:cNvSpPr txBox="1"/>
          <p:nvPr/>
        </p:nvSpPr>
        <p:spPr>
          <a:xfrm>
            <a:off x="6711147" y="2026446"/>
            <a:ext cx="1354442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divinità pi</a:t>
            </a:r>
            <a:r>
              <a:rPr b="1" lang="it" sz="1000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ù</a:t>
            </a: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 importante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17" name="Google Shape;217;p30"/>
          <p:cNvCxnSpPr>
            <a:stCxn id="181" idx="2"/>
            <a:endCxn id="215" idx="0"/>
          </p:cNvCxnSpPr>
          <p:nvPr/>
        </p:nvCxnSpPr>
        <p:spPr>
          <a:xfrm>
            <a:off x="7382663" y="1405263"/>
            <a:ext cx="4800" cy="212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18" name="Google Shape;218;p30"/>
          <p:cNvCxnSpPr>
            <a:stCxn id="216" idx="0"/>
            <a:endCxn id="215" idx="2"/>
          </p:cNvCxnSpPr>
          <p:nvPr/>
        </p:nvCxnSpPr>
        <p:spPr>
          <a:xfrm rot="10800000">
            <a:off x="7387468" y="1853946"/>
            <a:ext cx="900" cy="172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9" name="Google Shape;219;p30"/>
          <p:cNvCxnSpPr>
            <a:stCxn id="216" idx="2"/>
            <a:endCxn id="186" idx="0"/>
          </p:cNvCxnSpPr>
          <p:nvPr/>
        </p:nvCxnSpPr>
        <p:spPr>
          <a:xfrm>
            <a:off x="7388368" y="2426556"/>
            <a:ext cx="300" cy="226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