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b928951c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b928951c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7" y="75847"/>
            <a:ext cx="183738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della lettera personale.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2103457" y="147625"/>
            <a:ext cx="1973593" cy="1195342"/>
            <a:chOff x="2053123" y="147625"/>
            <a:chExt cx="1973593" cy="1195342"/>
          </a:xfrm>
        </p:grpSpPr>
        <p:sp>
          <p:nvSpPr>
            <p:cNvPr id="115" name="Google Shape;115;p29"/>
            <p:cNvSpPr/>
            <p:nvPr/>
          </p:nvSpPr>
          <p:spPr>
            <a:xfrm>
              <a:off x="2053123" y="307581"/>
              <a:ext cx="1973593" cy="1035386"/>
            </a:xfrm>
            <a:prstGeom prst="roundRect">
              <a:avLst>
                <a:gd fmla="val 19726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testo scritto 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parenti e amici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raccontare qualcosa della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propria vita e comunicare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sentimenti.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37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5659133" y="33902"/>
            <a:ext cx="2671135" cy="843829"/>
            <a:chOff x="4484673" y="33902"/>
            <a:chExt cx="2671135" cy="843829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186683"/>
              <a:ext cx="2671135" cy="69104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lo scopo di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stabilire un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contatto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mantenere i legami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le persone quando sono lontane.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20" name="Google Shape;120;p29"/>
          <p:cNvSpPr/>
          <p:nvPr/>
        </p:nvSpPr>
        <p:spPr>
          <a:xfrm>
            <a:off x="2739370" y="2121558"/>
            <a:ext cx="1736521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LA LETTERA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PERSONALE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21" name="Google Shape;121;p29"/>
          <p:cNvGrpSpPr/>
          <p:nvPr/>
        </p:nvGrpSpPr>
        <p:grpSpPr>
          <a:xfrm>
            <a:off x="2114026" y="3415699"/>
            <a:ext cx="2986170" cy="1552121"/>
            <a:chOff x="1641835" y="3566701"/>
            <a:chExt cx="2714698" cy="1552121"/>
          </a:xfrm>
        </p:grpSpPr>
        <p:sp>
          <p:nvSpPr>
            <p:cNvPr id="122" name="Google Shape;122;p29"/>
            <p:cNvSpPr/>
            <p:nvPr/>
          </p:nvSpPr>
          <p:spPr>
            <a:xfrm>
              <a:off x="1641835" y="3673755"/>
              <a:ext cx="2714698" cy="144506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Usa un linguaggio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confidenziale e informale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semplice e spontaneo. Le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parole e le espressioni usate possono essere: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familiari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semplici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amichevoli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spiritose, buffe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3" name="Google Shape;123;p29"/>
            <p:cNvSpPr/>
            <p:nvPr/>
          </p:nvSpPr>
          <p:spPr>
            <a:xfrm>
              <a:off x="1749761" y="3566701"/>
              <a:ext cx="106496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LINGUAGGIO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24" name="Google Shape;124;p29"/>
          <p:cNvCxnSpPr>
            <a:stCxn id="118" idx="1"/>
            <a:endCxn id="120" idx="3"/>
          </p:cNvCxnSpPr>
          <p:nvPr/>
        </p:nvCxnSpPr>
        <p:spPr>
          <a:xfrm flipH="1">
            <a:off x="4475933" y="532207"/>
            <a:ext cx="1183200" cy="1810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25" name="Google Shape;125;p29"/>
          <p:cNvCxnSpPr>
            <a:stCxn id="126" idx="1"/>
            <a:endCxn id="120" idx="3"/>
          </p:cNvCxnSpPr>
          <p:nvPr/>
        </p:nvCxnSpPr>
        <p:spPr>
          <a:xfrm rot="10800000">
            <a:off x="4475933" y="2342535"/>
            <a:ext cx="1183200" cy="7188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27" name="Google Shape;127;p29"/>
          <p:cNvCxnSpPr>
            <a:stCxn id="122" idx="0"/>
            <a:endCxn id="120" idx="2"/>
          </p:cNvCxnSpPr>
          <p:nvPr/>
        </p:nvCxnSpPr>
        <p:spPr>
          <a:xfrm flipH="1" rot="10800000">
            <a:off x="3607111" y="2563353"/>
            <a:ext cx="600" cy="9594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28" name="Google Shape;128;p29"/>
          <p:cNvCxnSpPr>
            <a:stCxn id="115" idx="2"/>
            <a:endCxn id="120" idx="1"/>
          </p:cNvCxnSpPr>
          <p:nvPr/>
        </p:nvCxnSpPr>
        <p:spPr>
          <a:xfrm rot="5400000">
            <a:off x="2414954" y="1667267"/>
            <a:ext cx="999600" cy="351000"/>
          </a:xfrm>
          <a:prstGeom prst="bentConnector4">
            <a:avLst>
              <a:gd fmla="val 97691" name="adj1"/>
              <a:gd fmla="val -23717" name="adj2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grpSp>
        <p:nvGrpSpPr>
          <p:cNvPr id="129" name="Google Shape;129;p29"/>
          <p:cNvGrpSpPr/>
          <p:nvPr/>
        </p:nvGrpSpPr>
        <p:grpSpPr>
          <a:xfrm>
            <a:off x="5659133" y="918607"/>
            <a:ext cx="2727778" cy="4142407"/>
            <a:chOff x="5659133" y="918607"/>
            <a:chExt cx="2727778" cy="4142407"/>
          </a:xfrm>
        </p:grpSpPr>
        <p:sp>
          <p:nvSpPr>
            <p:cNvPr id="126" name="Google Shape;126;p29"/>
            <p:cNvSpPr/>
            <p:nvPr/>
          </p:nvSpPr>
          <p:spPr>
            <a:xfrm>
              <a:off x="5659133" y="1061655"/>
              <a:ext cx="2727778" cy="3999359"/>
            </a:xfrm>
            <a:prstGeom prst="roundRect">
              <a:avLst>
                <a:gd fmla="val 5526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mittente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che è la persona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che la scrive: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bambino o una bambina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ragazzo o una ragazza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adulto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destinatario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che è la persona che la riceve: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parente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amico o un’amica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o una conoscente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Di solito presenta i seguenti elementi: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località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da cui si scrive e data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formula di apertura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 il nome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del destinatario: Caro/Cara…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testo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che contiene l’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argomento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della comunicazione: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-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avvenimenti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-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esperienze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-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sentimenti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-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auguri</a:t>
              </a:r>
              <a:endParaRPr/>
            </a:p>
            <a:p>
              <a:pPr indent="1762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-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congratulazioni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formula di chiusura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 i saluti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firma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del mittente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P.S.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(Post scriptum)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0" name="Google Shape;130;p29"/>
            <p:cNvSpPr/>
            <p:nvPr/>
          </p:nvSpPr>
          <p:spPr>
            <a:xfrm>
              <a:off x="5905429" y="918607"/>
              <a:ext cx="2248669" cy="202045"/>
            </a:xfrm>
            <a:prstGeom prst="roundRect">
              <a:avLst>
                <a:gd fmla="val 45731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STRUTTURA E CONTENUTO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