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4" r:id="rId4"/>
    <p:sldMasterId id="2147483675" r:id="rId5"/>
  </p:sldMasterIdLst>
  <p:notesMasterIdLst>
    <p:notesMasterId r:id="rId6"/>
  </p:notesMasterIdLst>
  <p:sldIdLst>
    <p:sldId id="256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28b1356b07_2_5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1" name="Google Shape;111;g228b1356b07_2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vuoto">
  <p:cSld name="Titoletto + vuoto"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chemeClr val="accen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" showMasterSp="0">
  <p:cSld name="2_Title Slide">
    <p:bg>
      <p:bgPr>
        <a:solidFill>
          <a:schemeClr val="accen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5" name="Google Shape;65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 showMasterSp="0">
  <p:cSld name="1_Title Slide">
    <p:bg>
      <p:bgPr>
        <a:solidFill>
          <a:schemeClr val="accen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type="ctrTitle"/>
          </p:nvPr>
        </p:nvSpPr>
        <p:spPr>
          <a:xfrm>
            <a:off x="521507" y="1491856"/>
            <a:ext cx="49650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272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Verdana"/>
              <a:buNone/>
              <a:defRPr b="1" sz="52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" type="subTitle"/>
          </p:nvPr>
        </p:nvSpPr>
        <p:spPr>
          <a:xfrm>
            <a:off x="521507" y="3651654"/>
            <a:ext cx="49695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9" name="Google Shape;69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7"/>
          <p:cNvSpPr/>
          <p:nvPr>
            <p:ph idx="2" type="pic"/>
          </p:nvPr>
        </p:nvSpPr>
        <p:spPr>
          <a:xfrm>
            <a:off x="5922305" y="0"/>
            <a:ext cx="32217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itolo + Immagine">
  <p:cSld name="Capitolo + Immagine">
    <p:bg>
      <p:bgPr>
        <a:solidFill>
          <a:schemeClr val="dk2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/>
          <p:nvPr>
            <p:ph idx="2" type="pic"/>
          </p:nvPr>
        </p:nvSpPr>
        <p:spPr>
          <a:xfrm>
            <a:off x="4572106" y="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3" name="Google Shape;73;p18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apitolo + Immagine">
  <p:cSld name="1_Capitolo + Immagine">
    <p:bg>
      <p:bgPr>
        <a:solidFill>
          <a:schemeClr val="dk2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76" name="Google Shape;76;p19"/>
          <p:cNvSpPr/>
          <p:nvPr/>
        </p:nvSpPr>
        <p:spPr>
          <a:xfrm>
            <a:off x="4572106" y="0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7" name="Google Shape;77;p19"/>
          <p:cNvSpPr txBox="1"/>
          <p:nvPr>
            <p:ph idx="2" type="body"/>
          </p:nvPr>
        </p:nvSpPr>
        <p:spPr>
          <a:xfrm>
            <a:off x="4842618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1">
  <p:cSld name="Concetto chiave 01">
    <p:bg>
      <p:bgPr>
        <a:solidFill>
          <a:schemeClr val="dk2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E002A"/>
              </a:buClr>
              <a:buSzPts val="3900"/>
              <a:buFont typeface="Verdana"/>
              <a:buNone/>
              <a:defRPr b="1" sz="3900">
                <a:solidFill>
                  <a:srgbClr val="CE002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2">
  <p:cSld name="Concetto chiave 02"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900"/>
              <a:buFont typeface="Verdana"/>
              <a:buNone/>
              <a:defRPr b="1" sz="39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sto + 1 Immagine">
  <p:cSld name="Testo + 1 Immagine"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2"/>
          <p:cNvSpPr txBox="1"/>
          <p:nvPr>
            <p:ph idx="1" type="body"/>
          </p:nvPr>
        </p:nvSpPr>
        <p:spPr>
          <a:xfrm>
            <a:off x="521505" y="411957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2" type="body"/>
          </p:nvPr>
        </p:nvSpPr>
        <p:spPr>
          <a:xfrm>
            <a:off x="521505" y="1491857"/>
            <a:ext cx="67512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ella">
  <p:cSld name="Tabella">
    <p:bg>
      <p:bgPr>
        <a:solidFill>
          <a:schemeClr val="lt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7" name="Google Shape;87;p23"/>
          <p:cNvSpPr txBox="1"/>
          <p:nvPr>
            <p:ph idx="2" type="body"/>
          </p:nvPr>
        </p:nvSpPr>
        <p:spPr>
          <a:xfrm>
            <a:off x="4842618" y="411958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esto + 1 Immagine">
  <p:cSld name="2_Testo + 1 Immagine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4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0" name="Google Shape;90;p24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24"/>
          <p:cNvSpPr txBox="1"/>
          <p:nvPr>
            <p:ph idx="3" type="body"/>
          </p:nvPr>
        </p:nvSpPr>
        <p:spPr>
          <a:xfrm>
            <a:off x="521506" y="1491857"/>
            <a:ext cx="37800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esto + 1 Immagine">
  <p:cSld name="1_Testo + 1 Immagine"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5"/>
          <p:cNvSpPr txBox="1"/>
          <p:nvPr>
            <p:ph idx="1" type="body"/>
          </p:nvPr>
        </p:nvSpPr>
        <p:spPr>
          <a:xfrm>
            <a:off x="521506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4" name="Google Shape;94;p25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onne Txt + Img">
  <p:cSld name="3 colonne Txt + Img"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6"/>
          <p:cNvSpPr/>
          <p:nvPr>
            <p:ph idx="2" type="pic"/>
          </p:nvPr>
        </p:nvSpPr>
        <p:spPr>
          <a:xfrm>
            <a:off x="521506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26"/>
          <p:cNvSpPr txBox="1"/>
          <p:nvPr>
            <p:ph idx="1" type="body"/>
          </p:nvPr>
        </p:nvSpPr>
        <p:spPr>
          <a:xfrm>
            <a:off x="521506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8" name="Google Shape;98;p26"/>
          <p:cNvSpPr/>
          <p:nvPr>
            <p:ph idx="3" type="pic"/>
          </p:nvPr>
        </p:nvSpPr>
        <p:spPr>
          <a:xfrm>
            <a:off x="3371928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26"/>
          <p:cNvSpPr txBox="1"/>
          <p:nvPr>
            <p:ph idx="4" type="body"/>
          </p:nvPr>
        </p:nvSpPr>
        <p:spPr>
          <a:xfrm>
            <a:off x="3371928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0" name="Google Shape;100;p26"/>
          <p:cNvSpPr/>
          <p:nvPr>
            <p:ph idx="5" type="pic"/>
          </p:nvPr>
        </p:nvSpPr>
        <p:spPr>
          <a:xfrm>
            <a:off x="6193283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101" name="Google Shape;101;p26"/>
          <p:cNvSpPr txBox="1"/>
          <p:nvPr>
            <p:ph idx="6" type="body"/>
          </p:nvPr>
        </p:nvSpPr>
        <p:spPr>
          <a:xfrm>
            <a:off x="6193283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2" name="Google Shape;102;p26"/>
          <p:cNvSpPr txBox="1"/>
          <p:nvPr>
            <p:ph idx="7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pos="2114">
          <p15:clr>
            <a:srgbClr val="FBAE40"/>
          </p15:clr>
        </p15:guide>
        <p15:guide id="3" pos="185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329">
          <p15:clr>
            <a:srgbClr val="FBAE40"/>
          </p15:clr>
        </p15:guide>
        <p15:guide id="9" pos="3901">
          <p15:clr>
            <a:srgbClr val="FBAE40"/>
          </p15:clr>
        </p15:guide>
        <p15:guide id="10" pos="3662">
          <p15:clr>
            <a:srgbClr val="FBAE40"/>
          </p15:clr>
        </p15:guide>
        <p15:guide id="11" pos="5431">
          <p15:clr>
            <a:srgbClr val="FBAE40"/>
          </p15:clr>
        </p15:guide>
        <p15:guide id="12" orient="horz" pos="1620">
          <p15:clr>
            <a:srgbClr val="FBAE40"/>
          </p15:clr>
        </p15:guide>
        <p15:guide id="13" orient="horz" pos="70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Immagine">
  <p:cSld name="Titoletto + Immagine">
    <p:bg>
      <p:bgPr>
        <a:solidFill>
          <a:schemeClr val="l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/>
          <p:nvPr>
            <p:ph idx="2" type="pic"/>
          </p:nvPr>
        </p:nvSpPr>
        <p:spPr>
          <a:xfrm>
            <a:off x="521506" y="111323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Google Shape;105;p27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a + didascalia">
  <p:cSld name="Immagina + didascalia"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/>
          <p:nvPr>
            <p:ph idx="2" type="pic"/>
          </p:nvPr>
        </p:nvSpPr>
        <p:spPr>
          <a:xfrm>
            <a:off x="521507" y="41195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8" name="Google Shape;108;p28"/>
          <p:cNvSpPr txBox="1"/>
          <p:nvPr>
            <p:ph idx="1" type="body"/>
          </p:nvPr>
        </p:nvSpPr>
        <p:spPr>
          <a:xfrm>
            <a:off x="521506" y="4030274"/>
            <a:ext cx="8101500" cy="70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539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27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65" y="273845"/>
            <a:ext cx="78870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Verdana"/>
              <a:buNone/>
              <a:defRPr b="1" i="0" sz="3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65" y="1369222"/>
            <a:ext cx="78870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4191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365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365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365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365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365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3" name="Google Shape;53;p13"/>
          <p:cNvSpPr/>
          <p:nvPr/>
        </p:nvSpPr>
        <p:spPr>
          <a:xfrm>
            <a:off x="0" y="4653386"/>
            <a:ext cx="490200" cy="490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4" name="Google Shape;54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7586" y="4918659"/>
            <a:ext cx="252545" cy="18519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987435" y="4728420"/>
            <a:ext cx="1386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9"/>
          <p:cNvSpPr txBox="1"/>
          <p:nvPr/>
        </p:nvSpPr>
        <p:spPr>
          <a:xfrm>
            <a:off x="108858" y="75847"/>
            <a:ext cx="1524816" cy="8617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20016"/>
              </a:buClr>
              <a:buSzPts val="1000"/>
              <a:buFont typeface="Arial"/>
              <a:buChar char="•"/>
            </a:pPr>
            <a:r>
              <a:rPr b="1" i="0" lang="it" sz="1000" u="none" cap="none" strike="noStrike">
                <a:solidFill>
                  <a:srgbClr val="0058A0"/>
                </a:solidFill>
                <a:latin typeface="Verdana"/>
                <a:ea typeface="Verdana"/>
                <a:cs typeface="Verdana"/>
                <a:sym typeface="Verdana"/>
              </a:rPr>
              <a:t>Leggi la mappa che riassume le caratteristiche della descrizione.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14" name="Google Shape;114;p29"/>
          <p:cNvGrpSpPr/>
          <p:nvPr/>
        </p:nvGrpSpPr>
        <p:grpSpPr>
          <a:xfrm>
            <a:off x="1633673" y="147625"/>
            <a:ext cx="1719701" cy="758386"/>
            <a:chOff x="2053123" y="147625"/>
            <a:chExt cx="1719701" cy="758386"/>
          </a:xfrm>
        </p:grpSpPr>
        <p:sp>
          <p:nvSpPr>
            <p:cNvPr id="115" name="Google Shape;115;p29"/>
            <p:cNvSpPr/>
            <p:nvPr/>
          </p:nvSpPr>
          <p:spPr>
            <a:xfrm>
              <a:off x="2053123" y="315970"/>
              <a:ext cx="1719701" cy="590041"/>
            </a:xfrm>
            <a:prstGeom prst="roundRect">
              <a:avLst>
                <a:gd fmla="val 17724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È un testo che illustra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le caratteristiche 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di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un elemento.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6" name="Google Shape;116;p29"/>
            <p:cNvSpPr/>
            <p:nvPr/>
          </p:nvSpPr>
          <p:spPr>
            <a:xfrm>
              <a:off x="2336785" y="147625"/>
              <a:ext cx="968375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CHE COS’È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17" name="Google Shape;117;p29"/>
          <p:cNvGrpSpPr/>
          <p:nvPr/>
        </p:nvGrpSpPr>
        <p:grpSpPr>
          <a:xfrm>
            <a:off x="5407463" y="33902"/>
            <a:ext cx="2620801" cy="622598"/>
            <a:chOff x="4484673" y="33902"/>
            <a:chExt cx="2620801" cy="622598"/>
          </a:xfrm>
        </p:grpSpPr>
        <p:sp>
          <p:nvSpPr>
            <p:cNvPr id="118" name="Google Shape;118;p29"/>
            <p:cNvSpPr/>
            <p:nvPr/>
          </p:nvSpPr>
          <p:spPr>
            <a:xfrm>
              <a:off x="4484673" y="203461"/>
              <a:ext cx="2620801" cy="453039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Fa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immaginare 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attraverso le parole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com’è il soggetto descritto.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9" name="Google Shape;119;p29"/>
            <p:cNvSpPr/>
            <p:nvPr/>
          </p:nvSpPr>
          <p:spPr>
            <a:xfrm>
              <a:off x="4667236" y="33902"/>
              <a:ext cx="698276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SCOPO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20" name="Google Shape;120;p29"/>
          <p:cNvGrpSpPr/>
          <p:nvPr/>
        </p:nvGrpSpPr>
        <p:grpSpPr>
          <a:xfrm>
            <a:off x="6258188" y="723216"/>
            <a:ext cx="2214382" cy="755669"/>
            <a:chOff x="5679347" y="832273"/>
            <a:chExt cx="2214382" cy="755669"/>
          </a:xfrm>
        </p:grpSpPr>
        <p:sp>
          <p:nvSpPr>
            <p:cNvPr id="121" name="Google Shape;121;p29"/>
            <p:cNvSpPr/>
            <p:nvPr/>
          </p:nvSpPr>
          <p:spPr>
            <a:xfrm>
              <a:off x="5679347" y="973851"/>
              <a:ext cx="2214382" cy="61409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Possono essere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ambienti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,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paesaggi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,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persone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,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animali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,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oggetti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,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emozioni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...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2" name="Google Shape;122;p29"/>
            <p:cNvSpPr/>
            <p:nvPr/>
          </p:nvSpPr>
          <p:spPr>
            <a:xfrm>
              <a:off x="5950809" y="832273"/>
              <a:ext cx="953329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SOGGETTI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23" name="Google Shape;123;p29"/>
          <p:cNvGrpSpPr/>
          <p:nvPr/>
        </p:nvGrpSpPr>
        <p:grpSpPr>
          <a:xfrm>
            <a:off x="6304955" y="2851756"/>
            <a:ext cx="2617367" cy="1376368"/>
            <a:chOff x="5726114" y="2230970"/>
            <a:chExt cx="2617367" cy="1376368"/>
          </a:xfrm>
        </p:grpSpPr>
        <p:sp>
          <p:nvSpPr>
            <p:cNvPr id="124" name="Google Shape;124;p29"/>
            <p:cNvSpPr/>
            <p:nvPr/>
          </p:nvSpPr>
          <p:spPr>
            <a:xfrm>
              <a:off x="5726114" y="2372927"/>
              <a:ext cx="2617367" cy="123441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Usa: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dati oggettivi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, cioè caratteristiche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individuabili da tutti 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attraverso i sensi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dati soggettivi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, cioè caratteristiche descritte, secondo la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propria impressione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5" name="Google Shape;125;p29"/>
            <p:cNvSpPr/>
            <p:nvPr/>
          </p:nvSpPr>
          <p:spPr>
            <a:xfrm>
              <a:off x="5816666" y="2230970"/>
              <a:ext cx="2512406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DATI OGGETTIVI E SOGGETTIVI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26" name="Google Shape;126;p29"/>
          <p:cNvGrpSpPr/>
          <p:nvPr/>
        </p:nvGrpSpPr>
        <p:grpSpPr>
          <a:xfrm>
            <a:off x="6201834" y="4302969"/>
            <a:ext cx="2337848" cy="779897"/>
            <a:chOff x="5707195" y="3642767"/>
            <a:chExt cx="2337848" cy="779897"/>
          </a:xfrm>
        </p:grpSpPr>
        <p:sp>
          <p:nvSpPr>
            <p:cNvPr id="127" name="Google Shape;127;p29"/>
            <p:cNvSpPr/>
            <p:nvPr/>
          </p:nvSpPr>
          <p:spPr>
            <a:xfrm>
              <a:off x="5707195" y="3806405"/>
              <a:ext cx="2337848" cy="616259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Vengono impiegati per precisare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le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caratteristiche 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dei soggetti: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alto/basso, grande/piccolo…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8" name="Google Shape;128;p29"/>
            <p:cNvSpPr/>
            <p:nvPr/>
          </p:nvSpPr>
          <p:spPr>
            <a:xfrm>
              <a:off x="5791846" y="3642767"/>
              <a:ext cx="2191902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AGGETTIVI QUALIFICATIVI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29" name="Google Shape;129;p29"/>
          <p:cNvGrpSpPr/>
          <p:nvPr/>
        </p:nvGrpSpPr>
        <p:grpSpPr>
          <a:xfrm>
            <a:off x="1208378" y="2126035"/>
            <a:ext cx="2386288" cy="1548691"/>
            <a:chOff x="2185113" y="3507978"/>
            <a:chExt cx="2386288" cy="1548691"/>
          </a:xfrm>
        </p:grpSpPr>
        <p:sp>
          <p:nvSpPr>
            <p:cNvPr id="130" name="Google Shape;130;p29"/>
            <p:cNvSpPr/>
            <p:nvPr/>
          </p:nvSpPr>
          <p:spPr>
            <a:xfrm>
              <a:off x="2185113" y="3691169"/>
              <a:ext cx="2386288" cy="1365500"/>
            </a:xfrm>
            <a:prstGeom prst="roundRect">
              <a:avLst>
                <a:gd fmla="val 9955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Possono essere: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Char char="•"/>
              </a:pPr>
              <a:r>
                <a:rPr b="1" lang="it" sz="1000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visivi </a:t>
              </a:r>
              <a:r>
                <a:rPr lang="it" sz="1000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(colori, forme, dimensioni…)</a:t>
              </a:r>
              <a:endParaRPr sz="1000">
                <a:solidFill>
                  <a:srgbClr val="005CA9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Char char="•"/>
              </a:pPr>
              <a:r>
                <a:rPr b="1" lang="it" sz="1000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uditivi </a:t>
              </a:r>
              <a:r>
                <a:rPr lang="it" sz="1000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(suoni, rumori, voci…)</a:t>
              </a:r>
              <a:endParaRPr sz="1000">
                <a:solidFill>
                  <a:srgbClr val="005CA9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Char char="•"/>
              </a:pPr>
              <a:r>
                <a:rPr b="1" lang="it" sz="1000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tattili </a:t>
              </a:r>
              <a:r>
                <a:rPr lang="it" sz="1000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(superfici, temperatura…)</a:t>
              </a:r>
              <a:endParaRPr sz="1000">
                <a:solidFill>
                  <a:srgbClr val="005CA9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Char char="•"/>
              </a:pPr>
              <a:r>
                <a:rPr b="1" lang="it" sz="1000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olfattivi </a:t>
              </a:r>
              <a:r>
                <a:rPr lang="it" sz="1000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(profumi, odori…)</a:t>
              </a:r>
              <a:endParaRPr sz="1000">
                <a:solidFill>
                  <a:srgbClr val="005CA9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Char char="•"/>
              </a:pPr>
              <a:r>
                <a:rPr b="1" lang="it" sz="1000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gustativi </a:t>
              </a:r>
              <a:r>
                <a:rPr lang="it" sz="1000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(sapori).</a:t>
              </a:r>
              <a:endParaRPr sz="1000">
                <a:solidFill>
                  <a:srgbClr val="005CA9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1" name="Google Shape;131;p29"/>
            <p:cNvSpPr/>
            <p:nvPr/>
          </p:nvSpPr>
          <p:spPr>
            <a:xfrm>
              <a:off x="2400207" y="3507978"/>
              <a:ext cx="2010755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DATI SENSORIALI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cxnSp>
        <p:nvCxnSpPr>
          <p:cNvPr id="132" name="Google Shape;132;p29"/>
          <p:cNvCxnSpPr>
            <a:stCxn id="118" idx="1"/>
            <a:endCxn id="133" idx="3"/>
          </p:cNvCxnSpPr>
          <p:nvPr/>
        </p:nvCxnSpPr>
        <p:spPr>
          <a:xfrm flipH="1">
            <a:off x="3527963" y="429981"/>
            <a:ext cx="1879500" cy="11544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4" name="Google Shape;134;p29"/>
          <p:cNvCxnSpPr>
            <a:stCxn id="121" idx="1"/>
            <a:endCxn id="133" idx="3"/>
          </p:cNvCxnSpPr>
          <p:nvPr/>
        </p:nvCxnSpPr>
        <p:spPr>
          <a:xfrm flipH="1">
            <a:off x="3527888" y="1171840"/>
            <a:ext cx="2730300" cy="4125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5" name="Google Shape;135;p29"/>
          <p:cNvCxnSpPr>
            <a:stCxn id="127" idx="1"/>
            <a:endCxn id="133" idx="3"/>
          </p:cNvCxnSpPr>
          <p:nvPr/>
        </p:nvCxnSpPr>
        <p:spPr>
          <a:xfrm rot="10800000">
            <a:off x="3527934" y="1584237"/>
            <a:ext cx="2673900" cy="31905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6" name="Google Shape;136;p29"/>
          <p:cNvCxnSpPr>
            <a:stCxn id="115" idx="2"/>
            <a:endCxn id="133" idx="1"/>
          </p:cNvCxnSpPr>
          <p:nvPr/>
        </p:nvCxnSpPr>
        <p:spPr>
          <a:xfrm rot="5400000">
            <a:off x="1803374" y="894161"/>
            <a:ext cx="678300" cy="702000"/>
          </a:xfrm>
          <a:prstGeom prst="bentConnector4">
            <a:avLst>
              <a:gd fmla="val 89372" name="adj1"/>
              <a:gd fmla="val 44149" name="adj2"/>
            </a:avLst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grpSp>
        <p:nvGrpSpPr>
          <p:cNvPr id="137" name="Google Shape;137;p29"/>
          <p:cNvGrpSpPr/>
          <p:nvPr/>
        </p:nvGrpSpPr>
        <p:grpSpPr>
          <a:xfrm>
            <a:off x="6307568" y="1530330"/>
            <a:ext cx="2614754" cy="1262797"/>
            <a:chOff x="5679347" y="832273"/>
            <a:chExt cx="2614754" cy="1262797"/>
          </a:xfrm>
        </p:grpSpPr>
        <p:sp>
          <p:nvSpPr>
            <p:cNvPr id="138" name="Google Shape;138;p29"/>
            <p:cNvSpPr/>
            <p:nvPr/>
          </p:nvSpPr>
          <p:spPr>
            <a:xfrm>
              <a:off x="5679347" y="990584"/>
              <a:ext cx="2614754" cy="110448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Può essere: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Char char="•"/>
              </a:pPr>
              <a:r>
                <a:rPr b="1" lang="it" sz="1000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logico </a:t>
              </a:r>
              <a:r>
                <a:rPr lang="it" sz="1000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(dal generale ai dettagli o viceversa);</a:t>
              </a:r>
              <a:endParaRPr sz="1000">
                <a:solidFill>
                  <a:srgbClr val="005CA9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Char char="•"/>
              </a:pPr>
              <a:r>
                <a:rPr b="1" lang="it" sz="1000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temporale </a:t>
              </a:r>
              <a:r>
                <a:rPr lang="it" sz="1000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(prima e dopo);</a:t>
              </a:r>
              <a:endParaRPr sz="1000">
                <a:solidFill>
                  <a:srgbClr val="005CA9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Char char="•"/>
              </a:pPr>
              <a:r>
                <a:rPr b="1" lang="it" sz="1000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spaziale </a:t>
              </a:r>
              <a:r>
                <a:rPr lang="it" sz="1000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(da vicino a lontano, da sinistra a destra…).</a:t>
              </a:r>
              <a:endParaRPr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9" name="Google Shape;139;p29"/>
            <p:cNvSpPr/>
            <p:nvPr/>
          </p:nvSpPr>
          <p:spPr>
            <a:xfrm>
              <a:off x="5950809" y="832273"/>
              <a:ext cx="827621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ORDINE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cxnSp>
        <p:nvCxnSpPr>
          <p:cNvPr id="140" name="Google Shape;140;p29"/>
          <p:cNvCxnSpPr>
            <a:stCxn id="138" idx="1"/>
            <a:endCxn id="133" idx="3"/>
          </p:cNvCxnSpPr>
          <p:nvPr/>
        </p:nvCxnSpPr>
        <p:spPr>
          <a:xfrm rot="10800000">
            <a:off x="3528068" y="1584184"/>
            <a:ext cx="2779500" cy="6567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41" name="Google Shape;141;p29"/>
          <p:cNvCxnSpPr>
            <a:stCxn id="131" idx="0"/>
            <a:endCxn id="133" idx="1"/>
          </p:cNvCxnSpPr>
          <p:nvPr/>
        </p:nvCxnSpPr>
        <p:spPr>
          <a:xfrm flipH="1" rot="5400000">
            <a:off x="1839200" y="1536385"/>
            <a:ext cx="541800" cy="637500"/>
          </a:xfrm>
          <a:prstGeom prst="bentConnector4">
            <a:avLst>
              <a:gd fmla="val 80701" name="adj1"/>
              <a:gd fmla="val 43550" name="adj2"/>
            </a:avLst>
          </a:prstGeom>
          <a:noFill/>
          <a:ln cap="flat" cmpd="sng" w="12700">
            <a:solidFill>
              <a:srgbClr val="E20016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42" name="Google Shape;142;p29"/>
          <p:cNvGrpSpPr/>
          <p:nvPr/>
        </p:nvGrpSpPr>
        <p:grpSpPr>
          <a:xfrm>
            <a:off x="2607997" y="3792171"/>
            <a:ext cx="2786403" cy="1259624"/>
            <a:chOff x="1993445" y="3516367"/>
            <a:chExt cx="2786403" cy="1259624"/>
          </a:xfrm>
        </p:grpSpPr>
        <p:sp>
          <p:nvSpPr>
            <p:cNvPr id="143" name="Google Shape;143;p29"/>
            <p:cNvSpPr/>
            <p:nvPr/>
          </p:nvSpPr>
          <p:spPr>
            <a:xfrm>
              <a:off x="1993445" y="3674390"/>
              <a:ext cx="2786403" cy="1101601"/>
            </a:xfrm>
            <a:prstGeom prst="roundRect">
              <a:avLst>
                <a:gd fmla="val 9955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176213" lvl="0" marL="176213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I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paragoni 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sono confronti tra</a:t>
              </a:r>
              <a:endParaRPr/>
            </a:p>
            <a:p>
              <a:pPr indent="176213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elementi (</a:t>
              </a:r>
              <a:r>
                <a:rPr b="0" i="1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bello </a:t>
              </a:r>
              <a:r>
                <a:rPr b="1" i="1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come </a:t>
              </a:r>
              <a:r>
                <a:rPr b="0" i="1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il sole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).</a:t>
              </a:r>
              <a:endParaRPr/>
            </a:p>
            <a:p>
              <a:pPr indent="-176213" lvl="0" marL="176213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Le </a:t>
              </a:r>
              <a:r>
                <a:rPr b="1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personificazioni 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sono</a:t>
              </a:r>
              <a:endParaRPr/>
            </a:p>
            <a:p>
              <a:pPr indent="176213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elementi inanimati che acquistano</a:t>
              </a:r>
              <a:endParaRPr/>
            </a:p>
            <a:p>
              <a:pPr indent="176213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caratteristiche umane (</a:t>
              </a:r>
              <a:r>
                <a:rPr b="0" i="1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il vento</a:t>
              </a:r>
              <a:endParaRPr/>
            </a:p>
            <a:p>
              <a:pPr indent="176213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sussurrava</a:t>
              </a:r>
              <a:r>
                <a:rPr b="0" i="0" lang="it" sz="1000" u="none" cap="none" strike="noStrike">
                  <a:solidFill>
                    <a:srgbClr val="005CA9"/>
                  </a:solidFill>
                  <a:latin typeface="Verdana"/>
                  <a:ea typeface="Verdana"/>
                  <a:cs typeface="Verdana"/>
                  <a:sym typeface="Verdana"/>
                </a:rPr>
                <a:t>).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4" name="Google Shape;144;p29"/>
            <p:cNvSpPr/>
            <p:nvPr/>
          </p:nvSpPr>
          <p:spPr>
            <a:xfrm>
              <a:off x="2074856" y="3516367"/>
              <a:ext cx="2623581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PARAGONI E PERSONIFICAZIONI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133" name="Google Shape;133;p29"/>
          <p:cNvSpPr/>
          <p:nvPr/>
        </p:nvSpPr>
        <p:spPr>
          <a:xfrm>
            <a:off x="1791413" y="1363425"/>
            <a:ext cx="1736521" cy="441803"/>
          </a:xfrm>
          <a:prstGeom prst="roundRect">
            <a:avLst>
              <a:gd fmla="val 26161" name="adj"/>
            </a:avLst>
          </a:prstGeom>
          <a:solidFill>
            <a:srgbClr val="E20016"/>
          </a:solidFill>
          <a:ln cap="flat" cmpd="sng" w="25400">
            <a:solidFill>
              <a:srgbClr val="E200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LA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DESCRIZIONE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45" name="Google Shape;145;p29"/>
          <p:cNvCxnSpPr>
            <a:stCxn id="144" idx="0"/>
            <a:endCxn id="133" idx="3"/>
          </p:cNvCxnSpPr>
          <p:nvPr/>
        </p:nvCxnSpPr>
        <p:spPr>
          <a:xfrm rot="10800000">
            <a:off x="3527799" y="1584471"/>
            <a:ext cx="473400" cy="22077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46" name="Google Shape;146;p29"/>
          <p:cNvCxnSpPr>
            <a:stCxn id="124" idx="1"/>
            <a:endCxn id="133" idx="3"/>
          </p:cNvCxnSpPr>
          <p:nvPr/>
        </p:nvCxnSpPr>
        <p:spPr>
          <a:xfrm rot="10800000">
            <a:off x="3527855" y="1584418"/>
            <a:ext cx="2777100" cy="20265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Rosa Mondadori HubScuola">
      <a:dk1>
        <a:srgbClr val="000000"/>
      </a:dk1>
      <a:lt1>
        <a:srgbClr val="FFFFFF"/>
      </a:lt1>
      <a:dk2>
        <a:srgbClr val="FF9DB1"/>
      </a:dk2>
      <a:lt2>
        <a:srgbClr val="FFFFFF"/>
      </a:lt2>
      <a:accent1>
        <a:srgbClr val="FF5073"/>
      </a:accent1>
      <a:accent2>
        <a:srgbClr val="45CCCB"/>
      </a:accent2>
      <a:accent3>
        <a:srgbClr val="78BA4C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