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28be35d18f_2_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1" name="Google Shape;111;g228be35d18f_2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vuoto">
  <p:cSld name="Titoletto + vuoto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accen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 showMasterSp="0">
  <p:cSld name="2_Title Slide">
    <p:bg>
      <p:bgPr>
        <a:solidFill>
          <a:schemeClr val="accen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5" name="Google Shape;6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>
  <p:cSld name="1_Title Slide">
    <p:bg>
      <p:bgPr>
        <a:solidFill>
          <a:schemeClr val="accen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ctrTitle"/>
          </p:nvPr>
        </p:nvSpPr>
        <p:spPr>
          <a:xfrm>
            <a:off x="521507" y="1491856"/>
            <a:ext cx="496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272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Verdana"/>
              <a:buNone/>
              <a:defRPr b="1" sz="52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subTitle"/>
          </p:nvPr>
        </p:nvSpPr>
        <p:spPr>
          <a:xfrm>
            <a:off x="521507" y="3651654"/>
            <a:ext cx="49695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9" name="Google Shape;6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/>
          <p:nvPr>
            <p:ph idx="2" type="pic"/>
          </p:nvPr>
        </p:nvSpPr>
        <p:spPr>
          <a:xfrm>
            <a:off x="5922305" y="0"/>
            <a:ext cx="32217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itolo + Immagine">
  <p:cSld name="Capitolo + Immagine">
    <p:bg>
      <p:bgPr>
        <a:solidFill>
          <a:schemeClr val="dk2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/>
          <p:nvPr>
            <p:ph idx="2" type="pic"/>
          </p:nvPr>
        </p:nvSpPr>
        <p:spPr>
          <a:xfrm>
            <a:off x="4572106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18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itolo + Immagine">
  <p:cSld name="1_Capitolo + Immagine">
    <p:bg>
      <p:bgPr>
        <a:solidFill>
          <a:schemeClr val="dk2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76" name="Google Shape;76;p19"/>
          <p:cNvSpPr/>
          <p:nvPr/>
        </p:nvSpPr>
        <p:spPr>
          <a:xfrm>
            <a:off x="4572106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4842618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1">
  <p:cSld name="Concetto chiave 01">
    <p:bg>
      <p:bgPr>
        <a:solidFill>
          <a:schemeClr val="dk2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E002A"/>
              </a:buClr>
              <a:buSzPts val="3900"/>
              <a:buFont typeface="Verdana"/>
              <a:buNone/>
              <a:defRPr b="1" sz="3900">
                <a:solidFill>
                  <a:srgbClr val="CE002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2">
  <p:cSld name="Concetto chiave 02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900"/>
              <a:buFont typeface="Verdana"/>
              <a:buNone/>
              <a:defRPr b="1" sz="39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sto + 1 Immagine">
  <p:cSld name="Testo + 1 Immagine"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/>
          <p:nvPr>
            <p:ph idx="1" type="body"/>
          </p:nvPr>
        </p:nvSpPr>
        <p:spPr>
          <a:xfrm>
            <a:off x="521505" y="411957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2" type="body"/>
          </p:nvPr>
        </p:nvSpPr>
        <p:spPr>
          <a:xfrm>
            <a:off x="521505" y="1491857"/>
            <a:ext cx="67512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ella">
  <p:cSld name="Tabella"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2" type="body"/>
          </p:nvPr>
        </p:nvSpPr>
        <p:spPr>
          <a:xfrm>
            <a:off x="4842618" y="411958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esto + 1 Immagine">
  <p:cSld name="2_Testo + 1 Immagine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4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0" name="Google Shape;90;p24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24"/>
          <p:cNvSpPr txBox="1"/>
          <p:nvPr>
            <p:ph idx="3" type="body"/>
          </p:nvPr>
        </p:nvSpPr>
        <p:spPr>
          <a:xfrm>
            <a:off x="521506" y="1491857"/>
            <a:ext cx="37800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esto + 1 Immagine">
  <p:cSld name="1_Testo + 1 Immagine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/>
          <p:nvPr>
            <p:ph idx="1" type="body"/>
          </p:nvPr>
        </p:nvSpPr>
        <p:spPr>
          <a:xfrm>
            <a:off x="521506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4" name="Google Shape;94;p25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onne Txt + Img">
  <p:cSld name="3 colonne Txt + Img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6"/>
          <p:cNvSpPr/>
          <p:nvPr>
            <p:ph idx="2" type="pic"/>
          </p:nvPr>
        </p:nvSpPr>
        <p:spPr>
          <a:xfrm>
            <a:off x="521506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/>
          <p:nvPr>
            <p:ph idx="1" type="body"/>
          </p:nvPr>
        </p:nvSpPr>
        <p:spPr>
          <a:xfrm>
            <a:off x="521506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8" name="Google Shape;98;p26"/>
          <p:cNvSpPr/>
          <p:nvPr>
            <p:ph idx="3" type="pic"/>
          </p:nvPr>
        </p:nvSpPr>
        <p:spPr>
          <a:xfrm>
            <a:off x="3371928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26"/>
          <p:cNvSpPr txBox="1"/>
          <p:nvPr>
            <p:ph idx="4" type="body"/>
          </p:nvPr>
        </p:nvSpPr>
        <p:spPr>
          <a:xfrm>
            <a:off x="3371928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0" name="Google Shape;100;p26"/>
          <p:cNvSpPr/>
          <p:nvPr>
            <p:ph idx="5" type="pic"/>
          </p:nvPr>
        </p:nvSpPr>
        <p:spPr>
          <a:xfrm>
            <a:off x="6193283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26"/>
          <p:cNvSpPr txBox="1"/>
          <p:nvPr>
            <p:ph idx="6" type="body"/>
          </p:nvPr>
        </p:nvSpPr>
        <p:spPr>
          <a:xfrm>
            <a:off x="6193283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7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pos="2114">
          <p15:clr>
            <a:srgbClr val="FBAE40"/>
          </p15:clr>
        </p15:guide>
        <p15:guide id="3" pos="185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329">
          <p15:clr>
            <a:srgbClr val="FBAE40"/>
          </p15:clr>
        </p15:guide>
        <p15:guide id="9" pos="3901">
          <p15:clr>
            <a:srgbClr val="FBAE40"/>
          </p15:clr>
        </p15:guide>
        <p15:guide id="10" pos="3662">
          <p15:clr>
            <a:srgbClr val="FBAE40"/>
          </p15:clr>
        </p15:guide>
        <p15:guide id="11" pos="5431">
          <p15:clr>
            <a:srgbClr val="FBAE40"/>
          </p15:clr>
        </p15:guide>
        <p15:guide id="12" orient="horz" pos="1620">
          <p15:clr>
            <a:srgbClr val="FBAE40"/>
          </p15:clr>
        </p15:guide>
        <p15:guide id="13" orient="horz" pos="70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Immagine">
  <p:cSld name="Titoletto + Immagine">
    <p:bg>
      <p:bgPr>
        <a:solidFill>
          <a:schemeClr val="l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/>
          <p:nvPr>
            <p:ph idx="2" type="pic"/>
          </p:nvPr>
        </p:nvSpPr>
        <p:spPr>
          <a:xfrm>
            <a:off x="521506" y="111323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27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a + didascalia">
  <p:cSld name="Immagina + didascalia"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/>
          <p:nvPr>
            <p:ph idx="2" type="pic"/>
          </p:nvPr>
        </p:nvSpPr>
        <p:spPr>
          <a:xfrm>
            <a:off x="521507" y="41195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521506" y="4030274"/>
            <a:ext cx="8101500" cy="70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539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2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65" y="273845"/>
            <a:ext cx="78870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Verdana"/>
              <a:buNone/>
              <a:defRPr b="1" i="0" sz="3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65" y="1369222"/>
            <a:ext cx="78870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365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365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365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365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365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" name="Google Shape;53;p13"/>
          <p:cNvSpPr/>
          <p:nvPr/>
        </p:nvSpPr>
        <p:spPr>
          <a:xfrm>
            <a:off x="0" y="4653386"/>
            <a:ext cx="490200" cy="490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7586" y="4918659"/>
            <a:ext cx="252545" cy="1851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987435" y="4728420"/>
            <a:ext cx="1386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9"/>
          <p:cNvSpPr txBox="1"/>
          <p:nvPr/>
        </p:nvSpPr>
        <p:spPr>
          <a:xfrm>
            <a:off x="108857" y="75847"/>
            <a:ext cx="1813592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20016"/>
              </a:buClr>
              <a:buSzPts val="1000"/>
              <a:buFont typeface="Arial"/>
              <a:buChar char="•"/>
            </a:pPr>
            <a:r>
              <a:rPr b="1" i="0" lang="it" sz="1000" u="none" cap="none" strike="noStrike">
                <a:solidFill>
                  <a:srgbClr val="0058A0"/>
                </a:solidFill>
                <a:latin typeface="Verdana"/>
                <a:ea typeface="Verdana"/>
                <a:cs typeface="Verdana"/>
                <a:sym typeface="Verdana"/>
              </a:rPr>
              <a:t>Leggi la mappa che riassume le caratteristiche del racconto autobiografico e biografico.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14" name="Google Shape;114;p29"/>
          <p:cNvGrpSpPr/>
          <p:nvPr/>
        </p:nvGrpSpPr>
        <p:grpSpPr>
          <a:xfrm>
            <a:off x="1944249" y="192402"/>
            <a:ext cx="2703951" cy="2327907"/>
            <a:chOff x="1648266" y="177858"/>
            <a:chExt cx="2974346" cy="1571770"/>
          </a:xfrm>
        </p:grpSpPr>
        <p:sp>
          <p:nvSpPr>
            <p:cNvPr id="115" name="Google Shape;115;p29"/>
            <p:cNvSpPr/>
            <p:nvPr/>
          </p:nvSpPr>
          <p:spPr>
            <a:xfrm>
              <a:off x="1648266" y="299192"/>
              <a:ext cx="2974346" cy="1450436"/>
            </a:xfrm>
            <a:prstGeom prst="roundRect">
              <a:avLst>
                <a:gd fmla="val 12433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Il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racconto autobiografico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è un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testo in cui l’autore (o l’autrice)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racconta la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storia della propria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vita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in prima persona: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9A1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io, me, mia, nostri...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9A1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sono nato, avevo, frequentavo...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Nel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racconto biografico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l’autore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(o l’autrice) racconta la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vita di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un personaggio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noto in terza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persona: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9A1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lei, suo...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9A1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è nata, aveva, frequentava...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6" name="Google Shape;116;p29"/>
            <p:cNvSpPr/>
            <p:nvPr/>
          </p:nvSpPr>
          <p:spPr>
            <a:xfrm>
              <a:off x="2037728" y="177858"/>
              <a:ext cx="1075838" cy="183678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CHE COS’È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17" name="Google Shape;117;p29"/>
          <p:cNvGrpSpPr/>
          <p:nvPr/>
        </p:nvGrpSpPr>
        <p:grpSpPr>
          <a:xfrm>
            <a:off x="5473170" y="189304"/>
            <a:ext cx="3245582" cy="1123111"/>
            <a:chOff x="4484673" y="33902"/>
            <a:chExt cx="3245582" cy="1123111"/>
          </a:xfrm>
        </p:grpSpPr>
        <p:sp>
          <p:nvSpPr>
            <p:cNvPr id="118" name="Google Shape;118;p29"/>
            <p:cNvSpPr/>
            <p:nvPr/>
          </p:nvSpPr>
          <p:spPr>
            <a:xfrm>
              <a:off x="4484673" y="186682"/>
              <a:ext cx="3245582" cy="97033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Il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racconto autobiografico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ha lo scopo di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ricordare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la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propria vita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e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farla conoscere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agli altri.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Il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racconto biografico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ha lo scopo di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far conoscere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la vita di un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personaggio noto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9" name="Google Shape;119;p29"/>
            <p:cNvSpPr/>
            <p:nvPr/>
          </p:nvSpPr>
          <p:spPr>
            <a:xfrm>
              <a:off x="4667236" y="33902"/>
              <a:ext cx="698276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SCOPO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0" name="Google Shape;120;p29"/>
          <p:cNvGrpSpPr/>
          <p:nvPr/>
        </p:nvGrpSpPr>
        <p:grpSpPr>
          <a:xfrm>
            <a:off x="5480707" y="1379567"/>
            <a:ext cx="2871404" cy="1215601"/>
            <a:chOff x="5679347" y="832273"/>
            <a:chExt cx="2871404" cy="1215601"/>
          </a:xfrm>
        </p:grpSpPr>
        <p:sp>
          <p:nvSpPr>
            <p:cNvPr id="121" name="Google Shape;121;p29"/>
            <p:cNvSpPr/>
            <p:nvPr/>
          </p:nvSpPr>
          <p:spPr>
            <a:xfrm>
              <a:off x="5679347" y="968926"/>
              <a:ext cx="2871404" cy="1078948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fatti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sono avvenimenti e ricordi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della vita del protagonista: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9A1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percorso scolastico e professionale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9A1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avventure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9A1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eventi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9A1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riflessioni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2" name="Google Shape;122;p29"/>
            <p:cNvSpPr/>
            <p:nvPr/>
          </p:nvSpPr>
          <p:spPr>
            <a:xfrm>
              <a:off x="5950810" y="832273"/>
              <a:ext cx="784906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FATTI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3" name="Google Shape;123;p29"/>
          <p:cNvGrpSpPr/>
          <p:nvPr/>
        </p:nvGrpSpPr>
        <p:grpSpPr>
          <a:xfrm>
            <a:off x="5503026" y="2720002"/>
            <a:ext cx="2847922" cy="1073412"/>
            <a:chOff x="5726114" y="2230970"/>
            <a:chExt cx="2847922" cy="1073412"/>
          </a:xfrm>
        </p:grpSpPr>
        <p:sp>
          <p:nvSpPr>
            <p:cNvPr id="124" name="Google Shape;124;p29"/>
            <p:cNvSpPr/>
            <p:nvPr/>
          </p:nvSpPr>
          <p:spPr>
            <a:xfrm>
              <a:off x="5726114" y="2344438"/>
              <a:ext cx="2847922" cy="959944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Sono le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persone reali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che il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protagonista ha conosciuto: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9A1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familiari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9A1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amici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9A1"/>
                </a:buClr>
                <a:buSzPts val="1000"/>
                <a:buFont typeface="Arial"/>
                <a:buChar char="•"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colleghi di lavoro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5" name="Google Shape;125;p29"/>
            <p:cNvSpPr/>
            <p:nvPr/>
          </p:nvSpPr>
          <p:spPr>
            <a:xfrm>
              <a:off x="5950809" y="2230970"/>
              <a:ext cx="1210086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PERSONAGGI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26" name="Google Shape;126;p29"/>
          <p:cNvGrpSpPr/>
          <p:nvPr/>
        </p:nvGrpSpPr>
        <p:grpSpPr>
          <a:xfrm>
            <a:off x="5503026" y="3970902"/>
            <a:ext cx="2623400" cy="934473"/>
            <a:chOff x="5707195" y="3642767"/>
            <a:chExt cx="2623400" cy="934473"/>
          </a:xfrm>
        </p:grpSpPr>
        <p:sp>
          <p:nvSpPr>
            <p:cNvPr id="127" name="Google Shape;127;p29"/>
            <p:cNvSpPr/>
            <p:nvPr/>
          </p:nvSpPr>
          <p:spPr>
            <a:xfrm>
              <a:off x="5707195" y="3786598"/>
              <a:ext cx="2623400" cy="79064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D4DC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È il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passato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definito e preciso;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le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date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sono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reali 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e, di solito,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vengono riportate in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ordine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cronologico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.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8" name="Google Shape;128;p29"/>
            <p:cNvSpPr/>
            <p:nvPr/>
          </p:nvSpPr>
          <p:spPr>
            <a:xfrm>
              <a:off x="5931890" y="3642767"/>
              <a:ext cx="718466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TEMPO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129" name="Google Shape;129;p29"/>
          <p:cNvSpPr/>
          <p:nvPr/>
        </p:nvSpPr>
        <p:spPr>
          <a:xfrm>
            <a:off x="2536486" y="2806425"/>
            <a:ext cx="1803557" cy="441803"/>
          </a:xfrm>
          <a:prstGeom prst="roundRect">
            <a:avLst>
              <a:gd fmla="val 26161" name="adj"/>
            </a:avLst>
          </a:prstGeom>
          <a:solidFill>
            <a:srgbClr val="E20016"/>
          </a:solidFill>
          <a:ln cap="flat" cmpd="sng" w="25400">
            <a:solidFill>
              <a:srgbClr val="E20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L’AUTOBIOGRAFIA E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LA BIOGRAFIA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30" name="Google Shape;130;p29"/>
          <p:cNvGrpSpPr/>
          <p:nvPr/>
        </p:nvGrpSpPr>
        <p:grpSpPr>
          <a:xfrm>
            <a:off x="1947348" y="3790492"/>
            <a:ext cx="2700852" cy="1095832"/>
            <a:chOff x="2424070" y="3507978"/>
            <a:chExt cx="2700852" cy="1095832"/>
          </a:xfrm>
        </p:grpSpPr>
        <p:sp>
          <p:nvSpPr>
            <p:cNvPr id="131" name="Google Shape;131;p29"/>
            <p:cNvSpPr/>
            <p:nvPr/>
          </p:nvSpPr>
          <p:spPr>
            <a:xfrm>
              <a:off x="2424070" y="3672467"/>
              <a:ext cx="2700852" cy="931343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0058A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 luoghi sono </a:t>
              </a:r>
              <a:r>
                <a:rPr b="1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reali</a:t>
              </a:r>
              <a:r>
                <a:rPr b="0" i="0" lang="it" sz="1000" u="none" cap="none" strike="noStrike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:</a:t>
              </a:r>
              <a:endParaRPr/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9A1"/>
                </a:buClr>
                <a:buSzPts val="1000"/>
                <a:buChar char="•"/>
              </a:pPr>
              <a:r>
                <a:rPr lang="it" sz="1000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la casa</a:t>
              </a:r>
              <a:endParaRPr sz="1000">
                <a:solidFill>
                  <a:srgbClr val="0059A1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9A1"/>
                </a:buClr>
                <a:buSzPts val="1000"/>
                <a:buChar char="•"/>
              </a:pPr>
              <a:r>
                <a:rPr lang="it" sz="1000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le scuole frequentate</a:t>
              </a:r>
              <a:endParaRPr sz="1000">
                <a:solidFill>
                  <a:srgbClr val="0059A1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9A1"/>
                </a:buClr>
                <a:buSzPts val="1000"/>
                <a:buChar char="•"/>
              </a:pPr>
              <a:r>
                <a:rPr lang="it" sz="1000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i paesi e le città della sua vita</a:t>
              </a:r>
              <a:endParaRPr sz="1000">
                <a:solidFill>
                  <a:srgbClr val="0059A1"/>
                </a:solidFill>
                <a:latin typeface="Verdana"/>
                <a:ea typeface="Verdana"/>
                <a:cs typeface="Verdana"/>
                <a:sym typeface="Verdana"/>
              </a:endParaRPr>
            </a:p>
            <a:p>
              <a:pPr indent="-171450" lvl="0" marL="17145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9A1"/>
                </a:buClr>
                <a:buSzPts val="1000"/>
                <a:buChar char="•"/>
              </a:pPr>
              <a:r>
                <a:rPr lang="it" sz="1000">
                  <a:solidFill>
                    <a:srgbClr val="0059A1"/>
                  </a:solidFill>
                  <a:latin typeface="Verdana"/>
                  <a:ea typeface="Verdana"/>
                  <a:cs typeface="Verdana"/>
                  <a:sym typeface="Verdana"/>
                </a:rPr>
                <a:t>le località visitate</a:t>
              </a:r>
              <a:endParaRPr sz="1000">
                <a:solidFill>
                  <a:srgbClr val="0059A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2" name="Google Shape;132;p29"/>
            <p:cNvSpPr/>
            <p:nvPr/>
          </p:nvSpPr>
          <p:spPr>
            <a:xfrm>
              <a:off x="2533475" y="3507978"/>
              <a:ext cx="788568" cy="202045"/>
            </a:xfrm>
            <a:prstGeom prst="roundRect">
              <a:avLst>
                <a:gd fmla="val 16667" name="adj"/>
              </a:avLst>
            </a:prstGeom>
            <a:solidFill>
              <a:srgbClr val="E20016"/>
            </a:solidFill>
            <a:ln cap="flat" cmpd="sng" w="25400">
              <a:solidFill>
                <a:srgbClr val="E2001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it" sz="1000" u="none" cap="none" strike="noStrike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LUOG</a:t>
              </a:r>
              <a:r>
                <a:rPr b="1" lang="it" sz="10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rPr>
                <a:t>O</a:t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cxnSp>
        <p:nvCxnSpPr>
          <p:cNvPr id="133" name="Google Shape;133;p29"/>
          <p:cNvCxnSpPr>
            <a:stCxn id="115" idx="2"/>
            <a:endCxn id="129" idx="0"/>
          </p:cNvCxnSpPr>
          <p:nvPr/>
        </p:nvCxnSpPr>
        <p:spPr>
          <a:xfrm>
            <a:off x="3296225" y="2520309"/>
            <a:ext cx="141900" cy="2862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4" name="Google Shape;134;p29"/>
          <p:cNvCxnSpPr>
            <a:stCxn id="131" idx="0"/>
            <a:endCxn id="129" idx="2"/>
          </p:cNvCxnSpPr>
          <p:nvPr/>
        </p:nvCxnSpPr>
        <p:spPr>
          <a:xfrm flipH="1" rot="10800000">
            <a:off x="3297774" y="3248181"/>
            <a:ext cx="140400" cy="7068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5" name="Google Shape;135;p29"/>
          <p:cNvCxnSpPr>
            <a:stCxn id="127" idx="1"/>
            <a:endCxn id="129" idx="3"/>
          </p:cNvCxnSpPr>
          <p:nvPr/>
        </p:nvCxnSpPr>
        <p:spPr>
          <a:xfrm rot="10800000">
            <a:off x="4339926" y="3027454"/>
            <a:ext cx="1163100" cy="14826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6" name="Google Shape;136;p29"/>
          <p:cNvCxnSpPr>
            <a:stCxn id="124" idx="1"/>
            <a:endCxn id="129" idx="3"/>
          </p:cNvCxnSpPr>
          <p:nvPr/>
        </p:nvCxnSpPr>
        <p:spPr>
          <a:xfrm rot="10800000">
            <a:off x="4339926" y="3027242"/>
            <a:ext cx="1163100" cy="2862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7" name="Google Shape;137;p29"/>
          <p:cNvCxnSpPr>
            <a:stCxn id="121" idx="1"/>
            <a:endCxn id="129" idx="3"/>
          </p:cNvCxnSpPr>
          <p:nvPr/>
        </p:nvCxnSpPr>
        <p:spPr>
          <a:xfrm flipH="1">
            <a:off x="4340107" y="2055694"/>
            <a:ext cx="1140600" cy="9717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  <p:cxnSp>
        <p:nvCxnSpPr>
          <p:cNvPr id="138" name="Google Shape;138;p29"/>
          <p:cNvCxnSpPr>
            <a:stCxn id="118" idx="1"/>
            <a:endCxn id="129" idx="3"/>
          </p:cNvCxnSpPr>
          <p:nvPr/>
        </p:nvCxnSpPr>
        <p:spPr>
          <a:xfrm flipH="1">
            <a:off x="4340070" y="827250"/>
            <a:ext cx="1133100" cy="2200200"/>
          </a:xfrm>
          <a:prstGeom prst="straightConnector1">
            <a:avLst/>
          </a:prstGeom>
          <a:noFill/>
          <a:ln cap="flat" cmpd="sng" w="12700">
            <a:solidFill>
              <a:srgbClr val="E20016"/>
            </a:solidFill>
            <a:prstDash val="solid"/>
            <a:round/>
            <a:headEnd len="med" w="med" type="oval"/>
            <a:tailEnd len="sm" w="sm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Rosa Mondadori HubScuola">
      <a:dk1>
        <a:srgbClr val="000000"/>
      </a:dk1>
      <a:lt1>
        <a:srgbClr val="FFFFFF"/>
      </a:lt1>
      <a:dk2>
        <a:srgbClr val="FF9DB1"/>
      </a:dk2>
      <a:lt2>
        <a:srgbClr val="FFFFFF"/>
      </a:lt2>
      <a:accent1>
        <a:srgbClr val="FF5073"/>
      </a:accent1>
      <a:accent2>
        <a:srgbClr val="45CCCB"/>
      </a:accent2>
      <a:accent3>
        <a:srgbClr val="78BA4C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