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10840b7d7b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210840b7d7b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/>
        </p:nvSpPr>
        <p:spPr>
          <a:xfrm>
            <a:off x="108856" y="75847"/>
            <a:ext cx="5225143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rgbClr val="0058A0"/>
                </a:solidFill>
                <a:latin typeface="Verdana"/>
                <a:ea typeface="Verdana"/>
                <a:cs typeface="Verdana"/>
                <a:sym typeface="Verdana"/>
              </a:rPr>
              <a:t>Leggi la mappa che riassume le caratteristiche del testo narrativo.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2495784" y="364218"/>
            <a:ext cx="3811346" cy="464457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EF8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Ha lo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scopo 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 coinvolgere, emozionare, far riflettere,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divertire e tenere con il fiato sospeso lettori e lettrici.</a:t>
            </a:r>
            <a:endParaRPr b="0" i="0" sz="1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5" name="Google Shape;115;p29"/>
          <p:cNvSpPr/>
          <p:nvPr/>
        </p:nvSpPr>
        <p:spPr>
          <a:xfrm>
            <a:off x="3794251" y="1052079"/>
            <a:ext cx="1214413" cy="422234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E20016"/>
          </a:solidFill>
          <a:ln cap="flat" cmpd="sng" w="22225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IL TESTO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NARRATIVO</a:t>
            </a:r>
            <a:endParaRPr b="1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6" name="Google Shape;116;p29"/>
          <p:cNvSpPr/>
          <p:nvPr/>
        </p:nvSpPr>
        <p:spPr>
          <a:xfrm>
            <a:off x="4132484" y="1708309"/>
            <a:ext cx="1023913" cy="6052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narra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fatti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realistici 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fantastici</a:t>
            </a:r>
            <a:endParaRPr b="1" i="0" sz="1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7" name="Google Shape;117;p29"/>
          <p:cNvSpPr/>
          <p:nvPr/>
        </p:nvSpPr>
        <p:spPr>
          <a:xfrm>
            <a:off x="3879764" y="2506276"/>
            <a:ext cx="1529352" cy="808425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83C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che si articolano in: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lang="it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nizio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svolgimento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conclusione</a:t>
            </a:r>
            <a:endParaRPr b="1" i="0" sz="1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8" name="Google Shape;118;p29"/>
          <p:cNvSpPr/>
          <p:nvPr/>
        </p:nvSpPr>
        <p:spPr>
          <a:xfrm>
            <a:off x="3872079" y="3519258"/>
            <a:ext cx="1544722" cy="663419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83C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 sono disposti in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ordine temporale 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(o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cronologico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).</a:t>
            </a:r>
            <a:endParaRPr b="1" i="0" sz="1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9" name="Google Shape;119;p29"/>
          <p:cNvSpPr/>
          <p:nvPr/>
        </p:nvSpPr>
        <p:spPr>
          <a:xfrm>
            <a:off x="3843345" y="4337695"/>
            <a:ext cx="1602190" cy="730807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83C6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Lo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svolgimento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può essere suddiviso in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parti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chiamate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sequenze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b="1" i="0" sz="1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p29"/>
          <p:cNvSpPr/>
          <p:nvPr/>
        </p:nvSpPr>
        <p:spPr>
          <a:xfrm>
            <a:off x="5960579" y="1645506"/>
            <a:ext cx="1630846" cy="1873752"/>
          </a:xfrm>
          <a:prstGeom prst="round2DiagRect">
            <a:avLst>
              <a:gd fmla="val 8344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92C11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presenta: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Char char="•"/>
            </a:pPr>
            <a:r>
              <a:rPr b="1" lang="it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protagonista</a:t>
            </a:r>
            <a:endParaRPr b="1" sz="1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Char char="•"/>
            </a:pPr>
            <a:r>
              <a:rPr b="1" lang="it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personaggi principali</a:t>
            </a:r>
            <a:endParaRPr b="1" sz="1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Char char="•"/>
            </a:pPr>
            <a:r>
              <a:rPr b="1" lang="it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personaggi secondari</a:t>
            </a:r>
            <a:endParaRPr b="1" sz="1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Char char="•"/>
            </a:pPr>
            <a:r>
              <a:rPr b="1" lang="it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luoghi </a:t>
            </a:r>
            <a:r>
              <a:rPr lang="it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realistici o fantastici</a:t>
            </a:r>
            <a:endParaRPr sz="1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Char char="•"/>
            </a:pPr>
            <a:r>
              <a:rPr b="1" lang="it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tempi </a:t>
            </a:r>
            <a:r>
              <a:rPr lang="it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definiti o indeterminati.</a:t>
            </a:r>
            <a:endParaRPr sz="1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1" name="Google Shape;121;p29"/>
          <p:cNvSpPr/>
          <p:nvPr/>
        </p:nvSpPr>
        <p:spPr>
          <a:xfrm>
            <a:off x="1801048" y="1708309"/>
            <a:ext cx="1256287" cy="6052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178C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è scritto da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autore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 da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un’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autrice</a:t>
            </a:r>
            <a:endParaRPr b="1" i="0" sz="1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2" name="Google Shape;122;p29"/>
          <p:cNvSpPr/>
          <p:nvPr/>
        </p:nvSpPr>
        <p:spPr>
          <a:xfrm>
            <a:off x="1664515" y="2628902"/>
            <a:ext cx="1529352" cy="6858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7E5C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ed è raccontato da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narratore 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 da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una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narratrice</a:t>
            </a:r>
            <a:endParaRPr b="1" i="0" sz="1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" name="Google Shape;123;p29"/>
          <p:cNvSpPr/>
          <p:nvPr/>
        </p:nvSpPr>
        <p:spPr>
          <a:xfrm>
            <a:off x="998159" y="3640875"/>
            <a:ext cx="1240193" cy="1149187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7E5C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terza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persona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se è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narratore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esterno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che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non compare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nella storia.</a:t>
            </a:r>
            <a:endParaRPr b="1" i="0" sz="1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4" name="Google Shape;124;p29"/>
          <p:cNvSpPr/>
          <p:nvPr/>
        </p:nvSpPr>
        <p:spPr>
          <a:xfrm>
            <a:off x="2419350" y="3651775"/>
            <a:ext cx="1240192" cy="1127387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1"/>
          </a:solidFill>
          <a:ln cap="flat" cmpd="sng" w="22225">
            <a:solidFill>
              <a:srgbClr val="7E5C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persona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se è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 </a:t>
            </a: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narratore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interno</a:t>
            </a: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cioè uno dei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personaggi.</a:t>
            </a:r>
            <a:endParaRPr b="1" i="0" sz="10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5" name="Google Shape;125;p29"/>
          <p:cNvCxnSpPr>
            <a:stCxn id="114" idx="1"/>
            <a:endCxn id="115" idx="3"/>
          </p:cNvCxnSpPr>
          <p:nvPr/>
        </p:nvCxnSpPr>
        <p:spPr>
          <a:xfrm>
            <a:off x="4401457" y="828675"/>
            <a:ext cx="0" cy="223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6" name="Google Shape;126;p29"/>
          <p:cNvCxnSpPr>
            <a:stCxn id="116" idx="1"/>
            <a:endCxn id="117" idx="3"/>
          </p:cNvCxnSpPr>
          <p:nvPr/>
        </p:nvCxnSpPr>
        <p:spPr>
          <a:xfrm>
            <a:off x="4644441" y="2313509"/>
            <a:ext cx="0" cy="1929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7" name="Google Shape;127;p29"/>
          <p:cNvCxnSpPr>
            <a:stCxn id="117" idx="1"/>
            <a:endCxn id="118" idx="3"/>
          </p:cNvCxnSpPr>
          <p:nvPr/>
        </p:nvCxnSpPr>
        <p:spPr>
          <a:xfrm>
            <a:off x="4644440" y="3314701"/>
            <a:ext cx="0" cy="2046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8" name="Google Shape;128;p29"/>
          <p:cNvCxnSpPr>
            <a:stCxn id="118" idx="1"/>
            <a:endCxn id="119" idx="3"/>
          </p:cNvCxnSpPr>
          <p:nvPr/>
        </p:nvCxnSpPr>
        <p:spPr>
          <a:xfrm>
            <a:off x="4644440" y="4182677"/>
            <a:ext cx="0" cy="1551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9" name="Google Shape;129;p29"/>
          <p:cNvCxnSpPr>
            <a:stCxn id="122" idx="1"/>
            <a:endCxn id="124" idx="3"/>
          </p:cNvCxnSpPr>
          <p:nvPr/>
        </p:nvCxnSpPr>
        <p:spPr>
          <a:xfrm>
            <a:off x="2429191" y="3314702"/>
            <a:ext cx="610200" cy="3372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0" name="Google Shape;130;p29"/>
          <p:cNvCxnSpPr>
            <a:stCxn id="122" idx="1"/>
            <a:endCxn id="123" idx="3"/>
          </p:cNvCxnSpPr>
          <p:nvPr/>
        </p:nvCxnSpPr>
        <p:spPr>
          <a:xfrm flipH="1">
            <a:off x="1618291" y="3314702"/>
            <a:ext cx="810900" cy="3261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1" name="Google Shape;131;p29"/>
          <p:cNvCxnSpPr>
            <a:stCxn id="121" idx="1"/>
            <a:endCxn id="122" idx="3"/>
          </p:cNvCxnSpPr>
          <p:nvPr/>
        </p:nvCxnSpPr>
        <p:spPr>
          <a:xfrm>
            <a:off x="2429192" y="2313509"/>
            <a:ext cx="0" cy="3153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2" name="Google Shape;132;p29"/>
          <p:cNvCxnSpPr>
            <a:stCxn id="115" idx="1"/>
            <a:endCxn id="116" idx="3"/>
          </p:cNvCxnSpPr>
          <p:nvPr/>
        </p:nvCxnSpPr>
        <p:spPr>
          <a:xfrm flipH="1" rot="-5400000">
            <a:off x="4405958" y="1469813"/>
            <a:ext cx="234000" cy="243000"/>
          </a:xfrm>
          <a:prstGeom prst="bentConnector3">
            <a:avLst>
              <a:gd fmla="val -15130" name="adj1"/>
            </a:avLst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3" name="Google Shape;133;p29"/>
          <p:cNvCxnSpPr>
            <a:stCxn id="115" idx="0"/>
            <a:endCxn id="120" idx="3"/>
          </p:cNvCxnSpPr>
          <p:nvPr/>
        </p:nvCxnSpPr>
        <p:spPr>
          <a:xfrm>
            <a:off x="5008664" y="1263196"/>
            <a:ext cx="1767300" cy="382200"/>
          </a:xfrm>
          <a:prstGeom prst="bentConnector2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4" name="Google Shape;134;p29"/>
          <p:cNvCxnSpPr>
            <a:stCxn id="115" idx="2"/>
            <a:endCxn id="121" idx="3"/>
          </p:cNvCxnSpPr>
          <p:nvPr/>
        </p:nvCxnSpPr>
        <p:spPr>
          <a:xfrm flipH="1">
            <a:off x="2429251" y="1263196"/>
            <a:ext cx="1365000" cy="445200"/>
          </a:xfrm>
          <a:prstGeom prst="bentConnector2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