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embeddedFontLst>
    <p:embeddedFont>
      <p:font typeface="Helvetica Neue" panose="02000503000000020004" pitchFamily="2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1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1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72" name="Google Shape;72;p11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3" name="Google Shape;73;p11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2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79" name="Google Shape;79;p12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0" name="Google Shape;80;p12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1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91" name="Google Shape;91;p14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2" name="Google Shape;92;p14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2" y="6020382"/>
            <a:ext cx="841111" cy="84111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59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Divisioni in colonna</a:t>
            </a:r>
            <a:endParaRPr/>
          </a:p>
        </p:txBody>
      </p:sp>
      <p:sp>
        <p:nvSpPr>
          <p:cNvPr id="22" name="Google Shape;22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6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6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3" name="Google Shape;33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8" name="Google Shape;38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7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48" name="Google Shape;48;p7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9" name="Google Shape;49;p7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8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55" name="Google Shape;55;p8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6" name="Google Shape;56;p8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70"/>
            <a:ext cx="5040001" cy="5759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9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63" name="Google Shape;63;p9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9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2" y="6020382"/>
            <a:ext cx="841111" cy="84111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59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/>
          <p:nvPr/>
        </p:nvSpPr>
        <p:spPr>
          <a:xfrm>
            <a:off x="676994" y="1846502"/>
            <a:ext cx="5364308" cy="1"/>
          </a:xfrm>
          <a:custGeom>
            <a:avLst/>
            <a:gdLst/>
            <a:ahLst/>
            <a:cxnLst/>
            <a:rect l="l" t="t" r="r" b="b"/>
            <a:pathLst>
              <a:path w="21600" h="1200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Verdana"/>
              <a:buNone/>
            </a:pPr>
            <a:endParaRPr/>
          </a:p>
        </p:txBody>
      </p:sp>
      <p:sp>
        <p:nvSpPr>
          <p:cNvPr id="115" name="Google Shape;115;p18"/>
          <p:cNvSpPr/>
          <p:nvPr/>
        </p:nvSpPr>
        <p:spPr>
          <a:xfrm>
            <a:off x="1462175" y="1585625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30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0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come fare </a:t>
            </a:r>
            <a:br>
              <a:rPr lang="en-US" sz="30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0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le divisioni </a:t>
            </a:r>
            <a:br>
              <a:rPr lang="en-US" sz="30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0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 colonna</a:t>
            </a:r>
            <a:endParaRPr sz="19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7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14 ALLE </a:t>
            </a:r>
            <a:r>
              <a:rPr lang="en-US">
                <a:solidFill>
                  <a:srgbClr val="0096FF"/>
                </a:solidFill>
              </a:rPr>
              <a:t>14 U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IL RISULTATO 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237" name="Google Shape;237;p27"/>
          <p:cNvGrpSpPr/>
          <p:nvPr/>
        </p:nvGrpSpPr>
        <p:grpSpPr>
          <a:xfrm>
            <a:off x="3887639" y="1432096"/>
            <a:ext cx="6062651" cy="5368170"/>
            <a:chOff x="0" y="0"/>
            <a:chExt cx="6062649" cy="5368169"/>
          </a:xfrm>
        </p:grpSpPr>
        <p:grpSp>
          <p:nvGrpSpPr>
            <p:cNvPr id="238" name="Google Shape;238;p27"/>
            <p:cNvGrpSpPr/>
            <p:nvPr/>
          </p:nvGrpSpPr>
          <p:grpSpPr>
            <a:xfrm>
              <a:off x="0" y="0"/>
              <a:ext cx="4340522" cy="5368169"/>
              <a:chOff x="0" y="0"/>
              <a:chExt cx="4340521" cy="5368167"/>
            </a:xfrm>
          </p:grpSpPr>
          <p:grpSp>
            <p:nvGrpSpPr>
              <p:cNvPr id="239" name="Google Shape;239;p27"/>
              <p:cNvGrpSpPr/>
              <p:nvPr/>
            </p:nvGrpSpPr>
            <p:grpSpPr>
              <a:xfrm>
                <a:off x="0" y="0"/>
                <a:ext cx="4340521" cy="5368167"/>
                <a:chOff x="0" y="0"/>
                <a:chExt cx="4340520" cy="5368166"/>
              </a:xfrm>
            </p:grpSpPr>
            <p:sp>
              <p:nvSpPr>
                <p:cNvPr id="240" name="Google Shape;240;p27"/>
                <p:cNvSpPr/>
                <p:nvPr/>
              </p:nvSpPr>
              <p:spPr>
                <a:xfrm>
                  <a:off x="0" y="0"/>
                  <a:ext cx="4340520" cy="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00" h="1200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45675" tIns="45675" rIns="45675" bIns="45675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5000"/>
                    <a:buFont typeface="Verdana"/>
                    <a:buNone/>
                  </a:pPr>
                  <a:r>
                    <a:rPr lang="en-US" sz="5000" b="1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9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4</a:t>
                  </a:r>
                  <a:r>
                    <a:rPr lang="en-US" sz="50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: 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endParaRPr/>
                </a:p>
              </p:txBody>
            </p:sp>
            <p:pic>
              <p:nvPicPr>
                <p:cNvPr id="241" name="Google Shape;241;p27" descr="Schermata 2021-05-06 alle 20.04.40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301436" y="883603"/>
                  <a:ext cx="3523585" cy="448456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242" name="Google Shape;242;p27"/>
              <p:cNvSpPr txBox="1"/>
              <p:nvPr/>
            </p:nvSpPr>
            <p:spPr>
              <a:xfrm>
                <a:off x="782666" y="1582885"/>
                <a:ext cx="443167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9</a:t>
                </a:r>
                <a:endParaRPr/>
              </a:p>
            </p:txBody>
          </p:sp>
          <p:sp>
            <p:nvSpPr>
              <p:cNvPr id="243" name="Google Shape;243;p27"/>
              <p:cNvSpPr txBox="1"/>
              <p:nvPr/>
            </p:nvSpPr>
            <p:spPr>
              <a:xfrm>
                <a:off x="1647072" y="1582885"/>
                <a:ext cx="443168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  <p:sp>
            <p:nvSpPr>
              <p:cNvPr id="244" name="Google Shape;244;p27"/>
              <p:cNvSpPr txBox="1"/>
              <p:nvPr/>
            </p:nvSpPr>
            <p:spPr>
              <a:xfrm>
                <a:off x="2679199" y="1582885"/>
                <a:ext cx="443168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2</a:t>
                </a:r>
                <a:endParaRPr/>
              </a:p>
            </p:txBody>
          </p:sp>
          <p:sp>
            <p:nvSpPr>
              <p:cNvPr id="245" name="Google Shape;245;p27"/>
              <p:cNvSpPr txBox="1"/>
              <p:nvPr/>
            </p:nvSpPr>
            <p:spPr>
              <a:xfrm>
                <a:off x="2679199" y="2270064"/>
                <a:ext cx="782198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47</a:t>
                </a:r>
                <a:endParaRPr/>
              </a:p>
            </p:txBody>
          </p:sp>
          <p:sp>
            <p:nvSpPr>
              <p:cNvPr id="246" name="Google Shape;246;p27"/>
              <p:cNvSpPr txBox="1"/>
              <p:nvPr/>
            </p:nvSpPr>
            <p:spPr>
              <a:xfrm>
                <a:off x="782666" y="2270064"/>
                <a:ext cx="443167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8</a:t>
                </a:r>
                <a:endParaRPr/>
              </a:p>
            </p:txBody>
          </p:sp>
          <p:sp>
            <p:nvSpPr>
              <p:cNvPr id="247" name="Google Shape;247;p27"/>
              <p:cNvSpPr txBox="1"/>
              <p:nvPr/>
            </p:nvSpPr>
            <p:spPr>
              <a:xfrm>
                <a:off x="550437" y="2409764"/>
                <a:ext cx="316031" cy="5486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0"/>
                  <a:buFont typeface="Helvetica Neue"/>
                  <a:buNone/>
                </a:pPr>
                <a:r>
                  <a:rPr lang="en-US" sz="30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–</a:t>
                </a:r>
                <a:endParaRPr/>
              </a:p>
            </p:txBody>
          </p:sp>
          <p:sp>
            <p:nvSpPr>
              <p:cNvPr id="248" name="Google Shape;248;p27"/>
              <p:cNvSpPr txBox="1"/>
              <p:nvPr/>
            </p:nvSpPr>
            <p:spPr>
              <a:xfrm>
                <a:off x="782666" y="2989158"/>
                <a:ext cx="443167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  <a:endParaRPr/>
              </a:p>
            </p:txBody>
          </p:sp>
          <p:sp>
            <p:nvSpPr>
              <p:cNvPr id="249" name="Google Shape;249;p27"/>
              <p:cNvSpPr txBox="1"/>
              <p:nvPr/>
            </p:nvSpPr>
            <p:spPr>
              <a:xfrm>
                <a:off x="1647072" y="2989158"/>
                <a:ext cx="443168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  <p:sp>
            <p:nvSpPr>
              <p:cNvPr id="250" name="Google Shape;250;p27"/>
              <p:cNvSpPr txBox="1"/>
              <p:nvPr/>
            </p:nvSpPr>
            <p:spPr>
              <a:xfrm>
                <a:off x="808469" y="3698745"/>
                <a:ext cx="443167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1</a:t>
                </a:r>
                <a:endParaRPr/>
              </a:p>
            </p:txBody>
          </p:sp>
          <p:sp>
            <p:nvSpPr>
              <p:cNvPr id="251" name="Google Shape;251;p27"/>
              <p:cNvSpPr txBox="1"/>
              <p:nvPr/>
            </p:nvSpPr>
            <p:spPr>
              <a:xfrm>
                <a:off x="1672875" y="3698745"/>
                <a:ext cx="443168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4</a:t>
                </a:r>
                <a:endParaRPr/>
              </a:p>
            </p:txBody>
          </p:sp>
          <p:sp>
            <p:nvSpPr>
              <p:cNvPr id="252" name="Google Shape;252;p27"/>
              <p:cNvSpPr txBox="1"/>
              <p:nvPr/>
            </p:nvSpPr>
            <p:spPr>
              <a:xfrm>
                <a:off x="550437" y="3838445"/>
                <a:ext cx="316031" cy="5486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000"/>
                  <a:buFont typeface="Helvetica Neue"/>
                  <a:buNone/>
                </a:pPr>
                <a:r>
                  <a:rPr lang="en-US" sz="30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–</a:t>
                </a:r>
                <a:endParaRPr/>
              </a:p>
            </p:txBody>
          </p:sp>
          <p:sp>
            <p:nvSpPr>
              <p:cNvPr id="253" name="Google Shape;253;p27"/>
              <p:cNvSpPr txBox="1"/>
              <p:nvPr/>
            </p:nvSpPr>
            <p:spPr>
              <a:xfrm>
                <a:off x="1647072" y="4395431"/>
                <a:ext cx="443168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800"/>
                  <a:buFont typeface="Helvetica Neue"/>
                  <a:buNone/>
                </a:pPr>
                <a:r>
                  <a:rPr lang="en-US" sz="48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0</a:t>
                </a:r>
                <a:endParaRPr/>
              </a:p>
            </p:txBody>
          </p:sp>
        </p:grpSp>
        <p:grpSp>
          <p:nvGrpSpPr>
            <p:cNvPr id="254" name="Google Shape;254;p27"/>
            <p:cNvGrpSpPr/>
            <p:nvPr/>
          </p:nvGrpSpPr>
          <p:grpSpPr>
            <a:xfrm>
              <a:off x="3838274" y="2378481"/>
              <a:ext cx="2224375" cy="2600872"/>
              <a:chOff x="-1" y="0"/>
              <a:chExt cx="2224374" cy="2600870"/>
            </a:xfrm>
          </p:grpSpPr>
          <p:cxnSp>
            <p:nvCxnSpPr>
              <p:cNvPr id="255" name="Google Shape;255;p27"/>
              <p:cNvCxnSpPr/>
              <p:nvPr/>
            </p:nvCxnSpPr>
            <p:spPr>
              <a:xfrm rot="10800000">
                <a:off x="23232" y="493972"/>
                <a:ext cx="1933600" cy="1"/>
              </a:xfrm>
              <a:prstGeom prst="straightConnector1">
                <a:avLst/>
              </a:prstGeom>
              <a:noFill/>
              <a:ln w="50800" cap="flat" cmpd="sng">
                <a:solidFill>
                  <a:schemeClr val="accent2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256" name="Google Shape;256;p27"/>
              <p:cNvSpPr txBox="1"/>
              <p:nvPr/>
            </p:nvSpPr>
            <p:spPr>
              <a:xfrm>
                <a:off x="0" y="0"/>
                <a:ext cx="2224373" cy="488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2400"/>
                  <a:buFont typeface="Verdana"/>
                  <a:buNone/>
                </a:pPr>
                <a:r>
                  <a:rPr lang="en-US" sz="2400" b="1" i="0" u="none" strike="noStrike" cap="none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RISULTATO</a:t>
                </a:r>
                <a:endParaRPr/>
              </a:p>
            </p:txBody>
          </p:sp>
          <p:cxnSp>
            <p:nvCxnSpPr>
              <p:cNvPr id="257" name="Google Shape;257;p27"/>
              <p:cNvCxnSpPr/>
              <p:nvPr/>
            </p:nvCxnSpPr>
            <p:spPr>
              <a:xfrm flipH="1">
                <a:off x="23231" y="2600869"/>
                <a:ext cx="1110525" cy="1"/>
              </a:xfrm>
              <a:prstGeom prst="straightConnector1">
                <a:avLst/>
              </a:prstGeom>
              <a:noFill/>
              <a:ln w="50800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triangle" w="med" len="med"/>
              </a:ln>
            </p:spPr>
          </p:cxnSp>
          <p:sp>
            <p:nvSpPr>
              <p:cNvPr id="258" name="Google Shape;258;p27"/>
              <p:cNvSpPr txBox="1"/>
              <p:nvPr/>
            </p:nvSpPr>
            <p:spPr>
              <a:xfrm>
                <a:off x="-1" y="2106897"/>
                <a:ext cx="2224374" cy="48847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rm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2400"/>
                  <a:buFont typeface="Verdana"/>
                  <a:buNone/>
                </a:pPr>
                <a:r>
                  <a:rPr lang="en-US" sz="2400" b="1" i="0" u="none" strike="noStrike" cap="none">
                    <a:solidFill>
                      <a:schemeClr val="accent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RESTO</a:t>
                </a:r>
                <a:endParaRPr/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28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6" cy="5993351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8"/>
          <p:cNvSpPr txBox="1"/>
          <p:nvPr/>
        </p:nvSpPr>
        <p:spPr>
          <a:xfrm>
            <a:off x="945889" y="1547431"/>
            <a:ext cx="5385177" cy="3539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dividiamo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54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: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" name="Google Shape;269;p29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270" name="Google Shape;270;p29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271" name="Google Shape;271;p29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pic>
            <p:nvPicPr>
              <p:cNvPr id="272" name="Google Shape;272;p29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73" name="Google Shape;273;p29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274" name="Google Shape;274;p29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275" name="Google Shape;275;p29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  <p:sp>
        <p:nvSpPr>
          <p:cNvPr id="276" name="Google Shape;276;p2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>
              <a:solidFill>
                <a:srgbClr val="0096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DIVIDI LA PRIMA CIFRA DEL </a:t>
            </a:r>
            <a:r>
              <a:rPr lang="en-US">
                <a:solidFill>
                  <a:schemeClr val="accent3"/>
                </a:solidFill>
              </a:rPr>
              <a:t>DIVIDENDO</a:t>
            </a:r>
            <a:r>
              <a:rPr lang="en-US" sz="2400" b="1">
                <a:solidFill>
                  <a:schemeClr val="accent1"/>
                </a:solidFill>
              </a:rPr>
              <a:t> PER IL </a:t>
            </a:r>
            <a:r>
              <a:rPr lang="en-US">
                <a:solidFill>
                  <a:schemeClr val="accent4"/>
                </a:solidFill>
              </a:rPr>
              <a:t>DIVISORE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IL 3 NEL 5 CI STA 1 VOLTA: SCRIVI 1 SOTTO AL DIVISORE</a:t>
            </a:r>
            <a:endParaRPr/>
          </a:p>
        </p:txBody>
      </p:sp>
      <p:grpSp>
        <p:nvGrpSpPr>
          <p:cNvPr id="282" name="Google Shape;282;p30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283" name="Google Shape;283;p30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284" name="Google Shape;284;p30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pic>
            <p:nvPicPr>
              <p:cNvPr id="285" name="Google Shape;285;p30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86" name="Google Shape;286;p30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287" name="Google Shape;287;p30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288" name="Google Shape;288;p30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289" name="Google Shape;289;p30"/>
            <p:cNvSpPr txBox="1"/>
            <p:nvPr/>
          </p:nvSpPr>
          <p:spPr>
            <a:xfrm>
              <a:off x="2679199" y="2270064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3 X 1 = 3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3 SOTTO ALLE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295" name="Google Shape;295;p31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296" name="Google Shape;296;p31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297" name="Google Shape;297;p31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pic>
            <p:nvPicPr>
              <p:cNvPr id="298" name="Google Shape;298;p31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99" name="Google Shape;299;p31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300" name="Google Shape;300;p31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301" name="Google Shape;301;p31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02" name="Google Shape;302;p31"/>
            <p:cNvSpPr txBox="1"/>
            <p:nvPr/>
          </p:nvSpPr>
          <p:spPr>
            <a:xfrm>
              <a:off x="2679199" y="2270064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303" name="Google Shape;303;p31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3 ALLE </a:t>
            </a:r>
            <a:r>
              <a:rPr lang="en-US">
                <a:solidFill>
                  <a:srgbClr val="FF2600"/>
                </a:solidFill>
              </a:rPr>
              <a:t>5</a:t>
            </a:r>
            <a:r>
              <a:rPr lang="en-US" sz="2400" b="1">
                <a:solidFill>
                  <a:schemeClr val="accent1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DA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IL RISULTATO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309" name="Google Shape;309;p32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310" name="Google Shape;310;p32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311" name="Google Shape;311;p32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pic>
            <p:nvPicPr>
              <p:cNvPr id="312" name="Google Shape;312;p32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13" name="Google Shape;313;p32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314" name="Google Shape;314;p32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315" name="Google Shape;315;p32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16" name="Google Shape;316;p32"/>
            <p:cNvSpPr txBox="1"/>
            <p:nvPr/>
          </p:nvSpPr>
          <p:spPr>
            <a:xfrm>
              <a:off x="2679199" y="2270064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317" name="Google Shape;317;p32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18" name="Google Shape;318;p32"/>
            <p:cNvSpPr txBox="1"/>
            <p:nvPr/>
          </p:nvSpPr>
          <p:spPr>
            <a:xfrm>
              <a:off x="782666" y="298647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  <p:sp>
        <p:nvSpPr>
          <p:cNvPr id="319" name="Google Shape;319;p32"/>
          <p:cNvSpPr txBox="1"/>
          <p:nvPr/>
        </p:nvSpPr>
        <p:spPr>
          <a:xfrm>
            <a:off x="4438077" y="3841861"/>
            <a:ext cx="316031" cy="54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Helvetica Neue"/>
              <a:buNone/>
            </a:pPr>
            <a:r>
              <a:rPr lang="en-US" sz="30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–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3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ABBASSA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DIVIDI PER IL DIVISORE 24 : 3 = 8</a:t>
            </a:r>
            <a:endParaRPr/>
          </a:p>
        </p:txBody>
      </p:sp>
      <p:grpSp>
        <p:nvGrpSpPr>
          <p:cNvPr id="325" name="Google Shape;325;p33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326" name="Google Shape;326;p33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327" name="Google Shape;327;p33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pic>
            <p:nvPicPr>
              <p:cNvPr id="328" name="Google Shape;328;p33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29" name="Google Shape;329;p33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330" name="Google Shape;330;p33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331" name="Google Shape;331;p33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32" name="Google Shape;332;p33"/>
            <p:cNvSpPr txBox="1"/>
            <p:nvPr/>
          </p:nvSpPr>
          <p:spPr>
            <a:xfrm>
              <a:off x="2679199" y="2270064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333" name="Google Shape;333;p33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34" name="Google Shape;334;p33"/>
            <p:cNvSpPr txBox="1"/>
            <p:nvPr/>
          </p:nvSpPr>
          <p:spPr>
            <a:xfrm>
              <a:off x="782666" y="298647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335" name="Google Shape;335;p33"/>
            <p:cNvSpPr txBox="1"/>
            <p:nvPr/>
          </p:nvSpPr>
          <p:spPr>
            <a:xfrm>
              <a:off x="1647072" y="298647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4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8 SOTTO IL DIVISORE</a:t>
            </a:r>
            <a:endParaRPr/>
          </a:p>
        </p:txBody>
      </p:sp>
      <p:grpSp>
        <p:nvGrpSpPr>
          <p:cNvPr id="341" name="Google Shape;341;p34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342" name="Google Shape;342;p34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343" name="Google Shape;343;p34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pic>
            <p:nvPicPr>
              <p:cNvPr id="344" name="Google Shape;344;p34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45" name="Google Shape;345;p34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346" name="Google Shape;346;p34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347" name="Google Shape;347;p34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48" name="Google Shape;348;p34"/>
            <p:cNvSpPr txBox="1"/>
            <p:nvPr/>
          </p:nvSpPr>
          <p:spPr>
            <a:xfrm>
              <a:off x="2679199" y="2270064"/>
              <a:ext cx="78219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  <p:sp>
          <p:nvSpPr>
            <p:cNvPr id="349" name="Google Shape;349;p34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50" name="Google Shape;350;p34"/>
            <p:cNvSpPr txBox="1"/>
            <p:nvPr/>
          </p:nvSpPr>
          <p:spPr>
            <a:xfrm>
              <a:off x="782666" y="298647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351" name="Google Shape;351;p34"/>
            <p:cNvSpPr txBox="1"/>
            <p:nvPr/>
          </p:nvSpPr>
          <p:spPr>
            <a:xfrm>
              <a:off x="1647072" y="298647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3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8 X 3 E SCRIVI IL RISULTATO SOTTO ALLE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357" name="Google Shape;357;p35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358" name="Google Shape;358;p35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359" name="Google Shape;359;p35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pic>
            <p:nvPicPr>
              <p:cNvPr id="360" name="Google Shape;360;p35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61" name="Google Shape;361;p35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362" name="Google Shape;362;p35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363" name="Google Shape;363;p35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64" name="Google Shape;364;p35"/>
            <p:cNvSpPr txBox="1"/>
            <p:nvPr/>
          </p:nvSpPr>
          <p:spPr>
            <a:xfrm>
              <a:off x="2679199" y="2270064"/>
              <a:ext cx="78219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  <p:sp>
          <p:nvSpPr>
            <p:cNvPr id="365" name="Google Shape;365;p35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66" name="Google Shape;366;p35"/>
            <p:cNvSpPr txBox="1"/>
            <p:nvPr/>
          </p:nvSpPr>
          <p:spPr>
            <a:xfrm>
              <a:off x="782666" y="298647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367" name="Google Shape;367;p35"/>
            <p:cNvSpPr txBox="1"/>
            <p:nvPr/>
          </p:nvSpPr>
          <p:spPr>
            <a:xfrm>
              <a:off x="1647072" y="298647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368" name="Google Shape;368;p35"/>
            <p:cNvSpPr txBox="1"/>
            <p:nvPr/>
          </p:nvSpPr>
          <p:spPr>
            <a:xfrm>
              <a:off x="769640" y="3650782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369" name="Google Shape;369;p35"/>
            <p:cNvSpPr txBox="1"/>
            <p:nvPr/>
          </p:nvSpPr>
          <p:spPr>
            <a:xfrm>
              <a:off x="1634047" y="3650782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" name="Google Shape;374;p36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375" name="Google Shape;375;p36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376" name="Google Shape;376;p36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pic>
            <p:nvPicPr>
              <p:cNvPr id="377" name="Google Shape;377;p36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378" name="Google Shape;378;p36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5</a:t>
              </a:r>
              <a:endParaRPr/>
            </a:p>
          </p:txBody>
        </p:sp>
        <p:sp>
          <p:nvSpPr>
            <p:cNvPr id="379" name="Google Shape;379;p36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380" name="Google Shape;380;p36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81" name="Google Shape;381;p36"/>
            <p:cNvSpPr txBox="1"/>
            <p:nvPr/>
          </p:nvSpPr>
          <p:spPr>
            <a:xfrm>
              <a:off x="2679199" y="2270064"/>
              <a:ext cx="78219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18</a:t>
              </a:r>
              <a:endParaRPr/>
            </a:p>
          </p:txBody>
        </p:sp>
        <p:sp>
          <p:nvSpPr>
            <p:cNvPr id="382" name="Google Shape;382;p36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3</a:t>
              </a:r>
              <a:endParaRPr/>
            </a:p>
          </p:txBody>
        </p:sp>
        <p:sp>
          <p:nvSpPr>
            <p:cNvPr id="383" name="Google Shape;383;p36"/>
            <p:cNvSpPr txBox="1"/>
            <p:nvPr/>
          </p:nvSpPr>
          <p:spPr>
            <a:xfrm>
              <a:off x="782666" y="298647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384" name="Google Shape;384;p36"/>
            <p:cNvSpPr txBox="1"/>
            <p:nvPr/>
          </p:nvSpPr>
          <p:spPr>
            <a:xfrm>
              <a:off x="1647072" y="298647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385" name="Google Shape;385;p36"/>
            <p:cNvSpPr txBox="1"/>
            <p:nvPr/>
          </p:nvSpPr>
          <p:spPr>
            <a:xfrm>
              <a:off x="769640" y="3650782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386" name="Google Shape;386;p36"/>
            <p:cNvSpPr txBox="1"/>
            <p:nvPr/>
          </p:nvSpPr>
          <p:spPr>
            <a:xfrm>
              <a:off x="1634047" y="3650782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387" name="Google Shape;387;p36"/>
            <p:cNvSpPr txBox="1"/>
            <p:nvPr/>
          </p:nvSpPr>
          <p:spPr>
            <a:xfrm>
              <a:off x="1634047" y="439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0</a:t>
              </a:r>
              <a:endParaRPr/>
            </a:p>
          </p:txBody>
        </p:sp>
      </p:grpSp>
      <p:grpSp>
        <p:nvGrpSpPr>
          <p:cNvPr id="388" name="Google Shape;388;p36"/>
          <p:cNvGrpSpPr/>
          <p:nvPr/>
        </p:nvGrpSpPr>
        <p:grpSpPr>
          <a:xfrm>
            <a:off x="7725914" y="3810577"/>
            <a:ext cx="2224375" cy="2600872"/>
            <a:chOff x="-1" y="0"/>
            <a:chExt cx="2224374" cy="2600870"/>
          </a:xfrm>
        </p:grpSpPr>
        <p:cxnSp>
          <p:nvCxnSpPr>
            <p:cNvPr id="389" name="Google Shape;389;p36"/>
            <p:cNvCxnSpPr/>
            <p:nvPr/>
          </p:nvCxnSpPr>
          <p:spPr>
            <a:xfrm rot="10800000">
              <a:off x="23232" y="493972"/>
              <a:ext cx="1933600" cy="1"/>
            </a:xfrm>
            <a:prstGeom prst="straightConnector1">
              <a:avLst/>
            </a:prstGeom>
            <a:noFill/>
            <a:ln w="50800" cap="flat" cmpd="sng">
              <a:solidFill>
                <a:schemeClr val="accent2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390" name="Google Shape;390;p36"/>
            <p:cNvSpPr txBox="1"/>
            <p:nvPr/>
          </p:nvSpPr>
          <p:spPr>
            <a:xfrm>
              <a:off x="0" y="0"/>
              <a:ext cx="2224373" cy="4884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400"/>
                <a:buFont typeface="Verdana"/>
                <a:buNone/>
              </a:pPr>
              <a:r>
                <a:rPr lang="en-US" sz="2400" b="1" i="0" u="none" strike="noStrike" cap="none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rPr>
                <a:t>RISULTATO</a:t>
              </a:r>
              <a:endParaRPr/>
            </a:p>
          </p:txBody>
        </p:sp>
        <p:cxnSp>
          <p:nvCxnSpPr>
            <p:cNvPr id="391" name="Google Shape;391;p36"/>
            <p:cNvCxnSpPr/>
            <p:nvPr/>
          </p:nvCxnSpPr>
          <p:spPr>
            <a:xfrm flipH="1">
              <a:off x="23231" y="2600869"/>
              <a:ext cx="1110525" cy="1"/>
            </a:xfrm>
            <a:prstGeom prst="straightConnector1">
              <a:avLst/>
            </a:prstGeom>
            <a:noFill/>
            <a:ln w="508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392" name="Google Shape;392;p36"/>
            <p:cNvSpPr txBox="1"/>
            <p:nvPr/>
          </p:nvSpPr>
          <p:spPr>
            <a:xfrm>
              <a:off x="-1" y="2106897"/>
              <a:ext cx="2224374" cy="4884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675" tIns="45675" rIns="45675" bIns="45675" anchor="t" anchorCtr="0">
              <a:norm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2400"/>
                <a:buFont typeface="Verdana"/>
                <a:buNone/>
              </a:pPr>
              <a:r>
                <a:rPr lang="en-US" sz="2400" b="1" i="0" u="none" strike="noStrike" cap="none">
                  <a:solidFill>
                    <a:schemeClr val="accent1"/>
                  </a:solidFill>
                  <a:latin typeface="Verdana"/>
                  <a:ea typeface="Verdana"/>
                  <a:cs typeface="Verdana"/>
                  <a:sym typeface="Verdana"/>
                </a:rPr>
                <a:t>RESTO</a:t>
              </a:r>
              <a:endParaRPr/>
            </a:p>
          </p:txBody>
        </p:sp>
      </p:grpSp>
      <p:sp>
        <p:nvSpPr>
          <p:cNvPr id="393" name="Google Shape;393;p3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24 ALLE </a:t>
            </a:r>
            <a:r>
              <a:rPr lang="en-US">
                <a:solidFill>
                  <a:srgbClr val="0096FF"/>
                </a:solidFill>
              </a:rPr>
              <a:t>24 U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IL RISULTATO 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DIVIDI </a:t>
            </a:r>
            <a:r>
              <a:rPr lang="en-US">
                <a:solidFill>
                  <a:schemeClr val="accent3"/>
                </a:solidFill>
              </a:rPr>
              <a:t>94</a:t>
            </a:r>
            <a:r>
              <a:rPr lang="en-US" sz="2400" b="1">
                <a:solidFill>
                  <a:schemeClr val="accent1"/>
                </a:solidFill>
              </a:rPr>
              <a:t> PER </a:t>
            </a:r>
            <a:r>
              <a:rPr lang="en-US">
                <a:solidFill>
                  <a:schemeClr val="accent4"/>
                </a:solidFill>
              </a:rPr>
              <a:t>2</a:t>
            </a:r>
            <a:endParaRPr/>
          </a:p>
        </p:txBody>
      </p:sp>
      <p:sp>
        <p:nvSpPr>
          <p:cNvPr id="122" name="Google Shape;122;p19"/>
          <p:cNvSpPr txBox="1"/>
          <p:nvPr/>
        </p:nvSpPr>
        <p:spPr>
          <a:xfrm>
            <a:off x="3873494" y="2881651"/>
            <a:ext cx="4340520" cy="1094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94</a:t>
            </a:r>
            <a:r>
              <a:rPr lang="en-US" sz="65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: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>
              <a:solidFill>
                <a:srgbClr val="0096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chemeClr val="accent1"/>
                </a:solidFill>
              </a:rPr>
              <a:t>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28" name="Google Shape;128;p20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129" name="Google Shape;129;p20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130" name="Google Shape;130;p20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pic>
            <p:nvPicPr>
              <p:cNvPr id="131" name="Google Shape;131;p20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2" name="Google Shape;132;p20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  <p:sp>
          <p:nvSpPr>
            <p:cNvPr id="133" name="Google Shape;133;p20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134" name="Google Shape;134;p20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1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140" name="Google Shape;140;p21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141" name="Google Shape;141;p21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pic>
            <p:nvPicPr>
              <p:cNvPr id="142" name="Google Shape;142;p21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43" name="Google Shape;143;p21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  <p:sp>
          <p:nvSpPr>
            <p:cNvPr id="144" name="Google Shape;144;p21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145" name="Google Shape;145;p21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146" name="Google Shape;146;p21"/>
            <p:cNvSpPr txBox="1"/>
            <p:nvPr/>
          </p:nvSpPr>
          <p:spPr>
            <a:xfrm>
              <a:off x="2679199" y="2270064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  <p:sp>
        <p:nvSpPr>
          <p:cNvPr id="147" name="Google Shape;147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DIVIDI LA PRIMA CIFRA DEL </a:t>
            </a:r>
            <a:r>
              <a:rPr lang="en-US">
                <a:solidFill>
                  <a:schemeClr val="accent3"/>
                </a:solidFill>
              </a:rPr>
              <a:t>DIVIDENDO</a:t>
            </a:r>
            <a:r>
              <a:rPr lang="en-US" sz="2400" b="1">
                <a:solidFill>
                  <a:schemeClr val="accent1"/>
                </a:solidFill>
              </a:rPr>
              <a:t> PER IL </a:t>
            </a:r>
            <a:r>
              <a:rPr lang="en-US">
                <a:solidFill>
                  <a:schemeClr val="accent4"/>
                </a:solidFill>
              </a:rPr>
              <a:t>DIVISORE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IL 2 NEL 9 CI STA 4 VOLTE: SCRIVI 4 SOTTO AL DIVISORE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2 X 4 = 8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8 SOTTO ALLE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53" name="Google Shape;153;p22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154" name="Google Shape;154;p22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155" name="Google Shape;155;p22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pic>
            <p:nvPicPr>
              <p:cNvPr id="156" name="Google Shape;156;p22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57" name="Google Shape;157;p22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  <p:sp>
          <p:nvSpPr>
            <p:cNvPr id="158" name="Google Shape;158;p22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159" name="Google Shape;159;p22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160" name="Google Shape;160;p22"/>
            <p:cNvSpPr txBox="1"/>
            <p:nvPr/>
          </p:nvSpPr>
          <p:spPr>
            <a:xfrm>
              <a:off x="2679199" y="2270064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161" name="Google Shape;161;p22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SOTTRAI 8 ALLE </a:t>
            </a:r>
            <a:r>
              <a:rPr lang="en-US">
                <a:solidFill>
                  <a:srgbClr val="FF2600"/>
                </a:solidFill>
              </a:rPr>
              <a:t>9</a:t>
            </a:r>
            <a:r>
              <a:rPr lang="en-US" sz="2400" b="1">
                <a:solidFill>
                  <a:schemeClr val="accent1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DA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IL RISULTATO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67" name="Google Shape;167;p23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168" name="Google Shape;168;p23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169" name="Google Shape;169;p23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pic>
            <p:nvPicPr>
              <p:cNvPr id="170" name="Google Shape;170;p23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1" name="Google Shape;171;p23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  <p:sp>
          <p:nvSpPr>
            <p:cNvPr id="172" name="Google Shape;172;p23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173" name="Google Shape;173;p23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174" name="Google Shape;174;p23"/>
            <p:cNvSpPr txBox="1"/>
            <p:nvPr/>
          </p:nvSpPr>
          <p:spPr>
            <a:xfrm>
              <a:off x="2679199" y="2270064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175" name="Google Shape;175;p23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  <p:sp>
          <p:nvSpPr>
            <p:cNvPr id="176" name="Google Shape;176;p23"/>
            <p:cNvSpPr txBox="1"/>
            <p:nvPr/>
          </p:nvSpPr>
          <p:spPr>
            <a:xfrm>
              <a:off x="550437" y="2409764"/>
              <a:ext cx="316031" cy="5486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Helvetica Neue"/>
                <a:buNone/>
              </a:pPr>
              <a:r>
                <a:rPr lang="en-US" sz="30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–</a:t>
              </a:r>
              <a:endParaRPr/>
            </a:p>
          </p:txBody>
        </p:sp>
        <p:sp>
          <p:nvSpPr>
            <p:cNvPr id="177" name="Google Shape;177;p23"/>
            <p:cNvSpPr txBox="1"/>
            <p:nvPr/>
          </p:nvSpPr>
          <p:spPr>
            <a:xfrm>
              <a:off x="782666" y="2989158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4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ABBASSA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DIVIDI PER IL DIVISORE: 14 : 2 = 7</a:t>
            </a:r>
            <a:endParaRPr/>
          </a:p>
        </p:txBody>
      </p:sp>
      <p:grpSp>
        <p:nvGrpSpPr>
          <p:cNvPr id="183" name="Google Shape;183;p24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184" name="Google Shape;184;p24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185" name="Google Shape;185;p24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pic>
            <p:nvPicPr>
              <p:cNvPr id="186" name="Google Shape;186;p24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7" name="Google Shape;187;p24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  <p:sp>
          <p:nvSpPr>
            <p:cNvPr id="188" name="Google Shape;188;p24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189" name="Google Shape;189;p24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190" name="Google Shape;190;p24"/>
            <p:cNvSpPr txBox="1"/>
            <p:nvPr/>
          </p:nvSpPr>
          <p:spPr>
            <a:xfrm>
              <a:off x="2679199" y="2270064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191" name="Google Shape;191;p24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  <p:sp>
          <p:nvSpPr>
            <p:cNvPr id="192" name="Google Shape;192;p24"/>
            <p:cNvSpPr txBox="1"/>
            <p:nvPr/>
          </p:nvSpPr>
          <p:spPr>
            <a:xfrm>
              <a:off x="550437" y="2409764"/>
              <a:ext cx="316031" cy="5486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Helvetica Neue"/>
                <a:buNone/>
              </a:pPr>
              <a:r>
                <a:rPr lang="en-US" sz="30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–</a:t>
              </a:r>
              <a:endParaRPr/>
            </a:p>
          </p:txBody>
        </p:sp>
        <p:sp>
          <p:nvSpPr>
            <p:cNvPr id="193" name="Google Shape;193;p24"/>
            <p:cNvSpPr txBox="1"/>
            <p:nvPr/>
          </p:nvSpPr>
          <p:spPr>
            <a:xfrm>
              <a:off x="782666" y="2989158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194" name="Google Shape;194;p24"/>
            <p:cNvSpPr txBox="1"/>
            <p:nvPr/>
          </p:nvSpPr>
          <p:spPr>
            <a:xfrm>
              <a:off x="1647072" y="2989158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7 SOTTO IL DIVISORE</a:t>
            </a:r>
            <a:endParaRPr/>
          </a:p>
        </p:txBody>
      </p:sp>
      <p:grpSp>
        <p:nvGrpSpPr>
          <p:cNvPr id="200" name="Google Shape;200;p25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201" name="Google Shape;201;p25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202" name="Google Shape;202;p25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pic>
            <p:nvPicPr>
              <p:cNvPr id="203" name="Google Shape;203;p25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04" name="Google Shape;204;p25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  <p:sp>
          <p:nvSpPr>
            <p:cNvPr id="205" name="Google Shape;205;p25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206" name="Google Shape;206;p25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207" name="Google Shape;207;p25"/>
            <p:cNvSpPr txBox="1"/>
            <p:nvPr/>
          </p:nvSpPr>
          <p:spPr>
            <a:xfrm>
              <a:off x="2679199" y="2270064"/>
              <a:ext cx="78219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47</a:t>
              </a:r>
              <a:endParaRPr/>
            </a:p>
          </p:txBody>
        </p:sp>
        <p:sp>
          <p:nvSpPr>
            <p:cNvPr id="208" name="Google Shape;208;p25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  <p:sp>
          <p:nvSpPr>
            <p:cNvPr id="209" name="Google Shape;209;p25"/>
            <p:cNvSpPr txBox="1"/>
            <p:nvPr/>
          </p:nvSpPr>
          <p:spPr>
            <a:xfrm>
              <a:off x="550437" y="2409764"/>
              <a:ext cx="316031" cy="5486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Helvetica Neue"/>
                <a:buNone/>
              </a:pPr>
              <a:r>
                <a:rPr lang="en-US" sz="30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–</a:t>
              </a:r>
              <a:endParaRPr/>
            </a:p>
          </p:txBody>
        </p:sp>
        <p:sp>
          <p:nvSpPr>
            <p:cNvPr id="210" name="Google Shape;210;p25"/>
            <p:cNvSpPr txBox="1"/>
            <p:nvPr/>
          </p:nvSpPr>
          <p:spPr>
            <a:xfrm>
              <a:off x="782666" y="2989158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211" name="Google Shape;211;p25"/>
            <p:cNvSpPr txBox="1"/>
            <p:nvPr/>
          </p:nvSpPr>
          <p:spPr>
            <a:xfrm>
              <a:off x="1647072" y="2989158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7 X 2 E SCRIVI IL RISULTATO SOTTO ALLE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217" name="Google Shape;217;p26"/>
          <p:cNvGrpSpPr/>
          <p:nvPr/>
        </p:nvGrpSpPr>
        <p:grpSpPr>
          <a:xfrm>
            <a:off x="3887639" y="1432096"/>
            <a:ext cx="4340523" cy="5368169"/>
            <a:chOff x="0" y="0"/>
            <a:chExt cx="4340521" cy="5368167"/>
          </a:xfrm>
        </p:grpSpPr>
        <p:grpSp>
          <p:nvGrpSpPr>
            <p:cNvPr id="218" name="Google Shape;218;p26"/>
            <p:cNvGrpSpPr/>
            <p:nvPr/>
          </p:nvGrpSpPr>
          <p:grpSpPr>
            <a:xfrm>
              <a:off x="0" y="0"/>
              <a:ext cx="4340521" cy="5368167"/>
              <a:chOff x="0" y="0"/>
              <a:chExt cx="4340520" cy="5368166"/>
            </a:xfrm>
          </p:grpSpPr>
          <p:sp>
            <p:nvSpPr>
              <p:cNvPr id="219" name="Google Shape;219;p26"/>
              <p:cNvSpPr/>
              <p:nvPr/>
            </p:nvSpPr>
            <p:spPr>
              <a:xfrm>
                <a:off x="0" y="0"/>
                <a:ext cx="4340520" cy="1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1200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9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: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pic>
            <p:nvPicPr>
              <p:cNvPr id="220" name="Google Shape;220;p26" descr="Schermata 2021-05-06 alle 20.04.4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01436" y="883603"/>
                <a:ext cx="3523585" cy="448456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1" name="Google Shape;221;p26"/>
            <p:cNvSpPr txBox="1"/>
            <p:nvPr/>
          </p:nvSpPr>
          <p:spPr>
            <a:xfrm>
              <a:off x="782666" y="158288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9</a:t>
              </a:r>
              <a:endParaRPr/>
            </a:p>
          </p:txBody>
        </p:sp>
        <p:sp>
          <p:nvSpPr>
            <p:cNvPr id="222" name="Google Shape;222;p26"/>
            <p:cNvSpPr txBox="1"/>
            <p:nvPr/>
          </p:nvSpPr>
          <p:spPr>
            <a:xfrm>
              <a:off x="1647072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223" name="Google Shape;223;p26"/>
            <p:cNvSpPr txBox="1"/>
            <p:nvPr/>
          </p:nvSpPr>
          <p:spPr>
            <a:xfrm>
              <a:off x="2679199" y="158288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2</a:t>
              </a:r>
              <a:endParaRPr/>
            </a:p>
          </p:txBody>
        </p:sp>
        <p:sp>
          <p:nvSpPr>
            <p:cNvPr id="224" name="Google Shape;224;p26"/>
            <p:cNvSpPr txBox="1"/>
            <p:nvPr/>
          </p:nvSpPr>
          <p:spPr>
            <a:xfrm>
              <a:off x="2679199" y="2270064"/>
              <a:ext cx="78219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47</a:t>
              </a:r>
              <a:endParaRPr/>
            </a:p>
          </p:txBody>
        </p:sp>
        <p:sp>
          <p:nvSpPr>
            <p:cNvPr id="225" name="Google Shape;225;p26"/>
            <p:cNvSpPr txBox="1"/>
            <p:nvPr/>
          </p:nvSpPr>
          <p:spPr>
            <a:xfrm>
              <a:off x="782666" y="2270064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8</a:t>
              </a:r>
              <a:endParaRPr/>
            </a:p>
          </p:txBody>
        </p:sp>
        <p:sp>
          <p:nvSpPr>
            <p:cNvPr id="226" name="Google Shape;226;p26"/>
            <p:cNvSpPr txBox="1"/>
            <p:nvPr/>
          </p:nvSpPr>
          <p:spPr>
            <a:xfrm>
              <a:off x="550437" y="2409764"/>
              <a:ext cx="316031" cy="5486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Helvetica Neue"/>
                <a:buNone/>
              </a:pPr>
              <a:r>
                <a:rPr lang="en-US" sz="30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–</a:t>
              </a:r>
              <a:endParaRPr/>
            </a:p>
          </p:txBody>
        </p:sp>
        <p:sp>
          <p:nvSpPr>
            <p:cNvPr id="227" name="Google Shape;227;p26"/>
            <p:cNvSpPr txBox="1"/>
            <p:nvPr/>
          </p:nvSpPr>
          <p:spPr>
            <a:xfrm>
              <a:off x="782666" y="2989158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228" name="Google Shape;228;p26"/>
            <p:cNvSpPr txBox="1"/>
            <p:nvPr/>
          </p:nvSpPr>
          <p:spPr>
            <a:xfrm>
              <a:off x="1647072" y="2989158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229" name="Google Shape;229;p26"/>
            <p:cNvSpPr txBox="1"/>
            <p:nvPr/>
          </p:nvSpPr>
          <p:spPr>
            <a:xfrm>
              <a:off x="808469" y="3698745"/>
              <a:ext cx="443167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1</a:t>
              </a:r>
              <a:endParaRPr/>
            </a:p>
          </p:txBody>
        </p:sp>
        <p:sp>
          <p:nvSpPr>
            <p:cNvPr id="230" name="Google Shape;230;p26"/>
            <p:cNvSpPr txBox="1"/>
            <p:nvPr/>
          </p:nvSpPr>
          <p:spPr>
            <a:xfrm>
              <a:off x="1672875" y="3698745"/>
              <a:ext cx="443168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800"/>
                <a:buFont typeface="Helvetica Neue"/>
                <a:buNone/>
              </a:pPr>
              <a:r>
                <a:rPr lang="en-US" sz="48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4</a:t>
              </a:r>
              <a:endParaRPr/>
            </a:p>
          </p:txBody>
        </p:sp>
        <p:sp>
          <p:nvSpPr>
            <p:cNvPr id="231" name="Google Shape;231;p26"/>
            <p:cNvSpPr txBox="1"/>
            <p:nvPr/>
          </p:nvSpPr>
          <p:spPr>
            <a:xfrm>
              <a:off x="550437" y="3838445"/>
              <a:ext cx="316031" cy="5486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Helvetica Neue"/>
                <a:buNone/>
              </a:pPr>
              <a:r>
                <a:rPr lang="en-US" sz="30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–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</Words>
  <Application>Microsoft Macintosh PowerPoint</Application>
  <PresentationFormat>Widescreen</PresentationFormat>
  <Paragraphs>165</Paragraphs>
  <Slides>19</Slides>
  <Notes>19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1" baseType="lpstr">
      <vt:lpstr>Helvetica Neue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2024-06-17T13:13:25Z</dcterms:modified>
</cp:coreProperties>
</file>