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07" autoAdjust="0"/>
    <p:restoredTop sz="96327"/>
  </p:normalViewPr>
  <p:slideViewPr>
    <p:cSldViewPr snapToGrid="0">
      <p:cViewPr varScale="1">
        <p:scale>
          <a:sx n="142" d="100"/>
          <a:sy n="142" d="100"/>
        </p:scale>
        <p:origin x="952" y="184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La nascita dell’universo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9001125" cy="73474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chiave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crosta terrestre • BIG BANG • acqua • oceani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1147057" y="1411564"/>
            <a:ext cx="2540623" cy="59030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LA NASCITA DELL’UNIVERSO</a:t>
            </a:r>
          </a:p>
        </p:txBody>
      </p: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CA45B1EB-2650-564A-A2D4-FD0AA03BF73F}"/>
              </a:ext>
            </a:extLst>
          </p:cNvPr>
          <p:cNvCxnSpPr>
            <a:cxnSpLocks/>
            <a:stCxn id="16" idx="3"/>
            <a:endCxn id="19" idx="1"/>
          </p:cNvCxnSpPr>
          <p:nvPr/>
        </p:nvCxnSpPr>
        <p:spPr>
          <a:xfrm>
            <a:off x="7424678" y="3557535"/>
            <a:ext cx="511364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11C6F17B-8E03-684C-B7E1-26EFBE0741BE}"/>
              </a:ext>
            </a:extLst>
          </p:cNvPr>
          <p:cNvCxnSpPr>
            <a:cxnSpLocks/>
            <a:stCxn id="15" idx="2"/>
            <a:endCxn id="37" idx="0"/>
          </p:cNvCxnSpPr>
          <p:nvPr/>
        </p:nvCxnSpPr>
        <p:spPr>
          <a:xfrm flipH="1">
            <a:off x="2417368" y="2884751"/>
            <a:ext cx="1" cy="362753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Connettore 4 58">
            <a:extLst>
              <a:ext uri="{FF2B5EF4-FFF2-40B4-BE49-F238E27FC236}">
                <a16:creationId xmlns:a16="http://schemas.microsoft.com/office/drawing/2014/main" id="{B238B8FF-C39A-D54A-9EA9-0ADC377AB5A5}"/>
              </a:ext>
            </a:extLst>
          </p:cNvPr>
          <p:cNvCxnSpPr>
            <a:cxnSpLocks/>
            <a:stCxn id="6" idx="1"/>
            <a:endCxn id="39" idx="1"/>
          </p:cNvCxnSpPr>
          <p:nvPr/>
        </p:nvCxnSpPr>
        <p:spPr>
          <a:xfrm rot="10800000" flipV="1">
            <a:off x="1088691" y="1706719"/>
            <a:ext cx="58367" cy="4027988"/>
          </a:xfrm>
          <a:prstGeom prst="bentConnector3">
            <a:avLst>
              <a:gd name="adj1" fmla="val 49166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Rettangolo con angoli arrotondati 36">
            <a:extLst>
              <a:ext uri="{FF2B5EF4-FFF2-40B4-BE49-F238E27FC236}">
                <a16:creationId xmlns:a16="http://schemas.microsoft.com/office/drawing/2014/main" id="{B8DADCA3-6B27-5043-8146-680E076BDBAF}"/>
              </a:ext>
            </a:extLst>
          </p:cNvPr>
          <p:cNvSpPr/>
          <p:nvPr/>
        </p:nvSpPr>
        <p:spPr>
          <a:xfrm>
            <a:off x="1088690" y="3247504"/>
            <a:ext cx="2657356" cy="62006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chemeClr val="accent5"/>
                </a:solidFill>
              </a:rPr>
              <a:t>IL …………………………</a:t>
            </a:r>
          </a:p>
        </p:txBody>
      </p:sp>
      <p:sp>
        <p:nvSpPr>
          <p:cNvPr id="19" name="Rettangolo con angoli arrotondati 18">
            <a:extLst>
              <a:ext uri="{FF2B5EF4-FFF2-40B4-BE49-F238E27FC236}">
                <a16:creationId xmlns:a16="http://schemas.microsoft.com/office/drawing/2014/main" id="{8B710C6F-C666-D548-9E6C-C1E5BE6FC844}"/>
              </a:ext>
            </a:extLst>
          </p:cNvPr>
          <p:cNvSpPr/>
          <p:nvPr/>
        </p:nvSpPr>
        <p:spPr>
          <a:xfrm>
            <a:off x="7936042" y="3244409"/>
            <a:ext cx="3167269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formazione di  stelle e galassie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266212E0-F435-CB4F-9442-21DB2935B0A9}"/>
              </a:ext>
            </a:extLst>
          </p:cNvPr>
          <p:cNvSpPr/>
          <p:nvPr/>
        </p:nvSpPr>
        <p:spPr>
          <a:xfrm>
            <a:off x="4257410" y="3244409"/>
            <a:ext cx="3167268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formazione di  gas e polveri</a:t>
            </a:r>
          </a:p>
        </p:txBody>
      </p:sp>
      <p:sp>
        <p:nvSpPr>
          <p:cNvPr id="38" name="Rettangolo con angoli arrotondati 37">
            <a:extLst>
              <a:ext uri="{FF2B5EF4-FFF2-40B4-BE49-F238E27FC236}">
                <a16:creationId xmlns:a16="http://schemas.microsoft.com/office/drawing/2014/main" id="{5C1138FC-4E6B-9942-9BA3-0F969A97AB74}"/>
              </a:ext>
            </a:extLst>
          </p:cNvPr>
          <p:cNvSpPr/>
          <p:nvPr/>
        </p:nvSpPr>
        <p:spPr>
          <a:xfrm>
            <a:off x="1088690" y="4332995"/>
            <a:ext cx="2657356" cy="6262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chemeClr val="accent5"/>
                </a:solidFill>
              </a:rPr>
              <a:t>FORMAZIONE DELLA TERRA</a:t>
            </a:r>
          </a:p>
        </p:txBody>
      </p:sp>
      <p:sp>
        <p:nvSpPr>
          <p:cNvPr id="22" name="Rettangolo con angoli arrotondati 21">
            <a:extLst>
              <a:ext uri="{FF2B5EF4-FFF2-40B4-BE49-F238E27FC236}">
                <a16:creationId xmlns:a16="http://schemas.microsoft.com/office/drawing/2014/main" id="{C59BA00F-AF47-3C44-BDD3-1CA15632503D}"/>
              </a:ext>
            </a:extLst>
          </p:cNvPr>
          <p:cNvSpPr/>
          <p:nvPr/>
        </p:nvSpPr>
        <p:spPr>
          <a:xfrm>
            <a:off x="7936042" y="4230319"/>
            <a:ext cx="3167269" cy="831604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Il gas e il vapore acqueo formano  le prime nuvole.  Piove e si formano gli ……………</a:t>
            </a:r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9764143E-A7B6-F240-893D-B79C1D99EB75}"/>
              </a:ext>
            </a:extLst>
          </p:cNvPr>
          <p:cNvSpPr/>
          <p:nvPr/>
        </p:nvSpPr>
        <p:spPr>
          <a:xfrm>
            <a:off x="4257410" y="4230319"/>
            <a:ext cx="3167269" cy="831604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È una palla di roccia fusa incandescente che si indurisce. Si forma la </a:t>
            </a:r>
            <a:r>
              <a:rPr lang="it-IT" sz="1400" b="0" dirty="0">
                <a:solidFill>
                  <a:schemeClr val="accent5"/>
                </a:solidFill>
              </a:rPr>
              <a:t>……………………………</a:t>
            </a:r>
            <a:endParaRPr lang="it-IT" sz="1400" dirty="0">
              <a:solidFill>
                <a:schemeClr val="accent5"/>
              </a:solidFill>
            </a:endParaRPr>
          </a:p>
        </p:txBody>
      </p:sp>
      <p:sp>
        <p:nvSpPr>
          <p:cNvPr id="39" name="Rettangolo con angoli arrotondati 38">
            <a:extLst>
              <a:ext uri="{FF2B5EF4-FFF2-40B4-BE49-F238E27FC236}">
                <a16:creationId xmlns:a16="http://schemas.microsoft.com/office/drawing/2014/main" id="{F6E5A5C9-5325-CF47-AD21-674C82A5B765}"/>
              </a:ext>
            </a:extLst>
          </p:cNvPr>
          <p:cNvSpPr/>
          <p:nvPr/>
        </p:nvSpPr>
        <p:spPr>
          <a:xfrm>
            <a:off x="1088690" y="5421581"/>
            <a:ext cx="2657356" cy="62625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solidFill>
                  <a:schemeClr val="accent5"/>
                </a:solidFill>
              </a:rPr>
              <a:t>NASCITA DELLE PRIME FORME DI VITA</a:t>
            </a:r>
          </a:p>
        </p:txBody>
      </p:sp>
      <p:sp>
        <p:nvSpPr>
          <p:cNvPr id="25" name="Rettangolo con angoli arrotondati 24">
            <a:extLst>
              <a:ext uri="{FF2B5EF4-FFF2-40B4-BE49-F238E27FC236}">
                <a16:creationId xmlns:a16="http://schemas.microsoft.com/office/drawing/2014/main" id="{EC1F7218-8674-8B40-A136-0E9C66C6ACAC}"/>
              </a:ext>
            </a:extLst>
          </p:cNvPr>
          <p:cNvSpPr/>
          <p:nvPr/>
        </p:nvSpPr>
        <p:spPr>
          <a:xfrm>
            <a:off x="4257410" y="5421581"/>
            <a:ext cx="1885528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batteri e alghe, nell’……………</a:t>
            </a:r>
          </a:p>
        </p:txBody>
      </p:sp>
      <p:sp>
        <p:nvSpPr>
          <p:cNvPr id="27" name="Rettangolo con angoli arrotondati 26">
            <a:extLst>
              <a:ext uri="{FF2B5EF4-FFF2-40B4-BE49-F238E27FC236}">
                <a16:creationId xmlns:a16="http://schemas.microsoft.com/office/drawing/2014/main" id="{095054E5-9F6C-FA4A-98F0-5D63C09D0014}"/>
              </a:ext>
            </a:extLst>
          </p:cNvPr>
          <p:cNvSpPr/>
          <p:nvPr/>
        </p:nvSpPr>
        <p:spPr>
          <a:xfrm>
            <a:off x="6524271" y="5421581"/>
            <a:ext cx="1272125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animali acquatici</a:t>
            </a:r>
          </a:p>
        </p:txBody>
      </p:sp>
      <p:sp>
        <p:nvSpPr>
          <p:cNvPr id="28" name="Rettangolo con angoli arrotondati 27">
            <a:extLst>
              <a:ext uri="{FF2B5EF4-FFF2-40B4-BE49-F238E27FC236}">
                <a16:creationId xmlns:a16="http://schemas.microsoft.com/office/drawing/2014/main" id="{83665609-C0C7-6643-A737-B3AEFC371935}"/>
              </a:ext>
            </a:extLst>
          </p:cNvPr>
          <p:cNvSpPr/>
          <p:nvPr/>
        </p:nvSpPr>
        <p:spPr>
          <a:xfrm>
            <a:off x="8177729" y="5421581"/>
            <a:ext cx="1272125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piante</a:t>
            </a:r>
          </a:p>
        </p:txBody>
      </p:sp>
      <p:sp>
        <p:nvSpPr>
          <p:cNvPr id="29" name="Rettangolo con angoli arrotondati 28">
            <a:extLst>
              <a:ext uri="{FF2B5EF4-FFF2-40B4-BE49-F238E27FC236}">
                <a16:creationId xmlns:a16="http://schemas.microsoft.com/office/drawing/2014/main" id="{3BF35649-785E-9641-B206-82A2BAEA232D}"/>
              </a:ext>
            </a:extLst>
          </p:cNvPr>
          <p:cNvSpPr/>
          <p:nvPr/>
        </p:nvSpPr>
        <p:spPr>
          <a:xfrm>
            <a:off x="9831186" y="5421581"/>
            <a:ext cx="1272125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animali terrestri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5711BDCC-73DA-934B-966F-2C3954BD2DB5}"/>
              </a:ext>
            </a:extLst>
          </p:cNvPr>
          <p:cNvCxnSpPr>
            <a:cxnSpLocks/>
            <a:stCxn id="37" idx="3"/>
            <a:endCxn id="16" idx="1"/>
          </p:cNvCxnSpPr>
          <p:nvPr/>
        </p:nvCxnSpPr>
        <p:spPr>
          <a:xfrm>
            <a:off x="3746046" y="3557535"/>
            <a:ext cx="511364" cy="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Connettore 2 31">
            <a:extLst>
              <a:ext uri="{FF2B5EF4-FFF2-40B4-BE49-F238E27FC236}">
                <a16:creationId xmlns:a16="http://schemas.microsoft.com/office/drawing/2014/main" id="{66161D8E-9C7F-0642-BF4F-BC42EBDD8A96}"/>
              </a:ext>
            </a:extLst>
          </p:cNvPr>
          <p:cNvCxnSpPr>
            <a:cxnSpLocks/>
            <a:stCxn id="38" idx="3"/>
            <a:endCxn id="20" idx="1"/>
          </p:cNvCxnSpPr>
          <p:nvPr/>
        </p:nvCxnSpPr>
        <p:spPr>
          <a:xfrm>
            <a:off x="3746046" y="4646121"/>
            <a:ext cx="511364" cy="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Connettore 2 32">
            <a:extLst>
              <a:ext uri="{FF2B5EF4-FFF2-40B4-BE49-F238E27FC236}">
                <a16:creationId xmlns:a16="http://schemas.microsoft.com/office/drawing/2014/main" id="{09A1F158-3499-F743-867B-D9ADA96090F0}"/>
              </a:ext>
            </a:extLst>
          </p:cNvPr>
          <p:cNvCxnSpPr>
            <a:cxnSpLocks/>
            <a:stCxn id="39" idx="3"/>
            <a:endCxn id="25" idx="1"/>
          </p:cNvCxnSpPr>
          <p:nvPr/>
        </p:nvCxnSpPr>
        <p:spPr>
          <a:xfrm>
            <a:off x="3746046" y="5734707"/>
            <a:ext cx="511364" cy="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BBF2BD7-7368-BB4C-93B4-2A3EB786CE13}"/>
              </a:ext>
            </a:extLst>
          </p:cNvPr>
          <p:cNvSpPr txBox="1"/>
          <p:nvPr/>
        </p:nvSpPr>
        <p:spPr>
          <a:xfrm>
            <a:off x="1147057" y="2361531"/>
            <a:ext cx="254062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viene spiegata con</a:t>
            </a:r>
          </a:p>
          <a:p>
            <a:pPr algn="ctr"/>
            <a:r>
              <a:rPr lang="it-IT" sz="1400" dirty="0">
                <a:solidFill>
                  <a:schemeClr val="accent5"/>
                </a:solidFill>
              </a:rPr>
              <a:t>una grande esplosione</a:t>
            </a:r>
          </a:p>
        </p:txBody>
      </p:sp>
      <p:cxnSp>
        <p:nvCxnSpPr>
          <p:cNvPr id="47" name="Connettore 4 46">
            <a:extLst>
              <a:ext uri="{FF2B5EF4-FFF2-40B4-BE49-F238E27FC236}">
                <a16:creationId xmlns:a16="http://schemas.microsoft.com/office/drawing/2014/main" id="{C91AA10A-A9CB-E643-8E86-7D24A3216492}"/>
              </a:ext>
            </a:extLst>
          </p:cNvPr>
          <p:cNvCxnSpPr>
            <a:cxnSpLocks/>
            <a:stCxn id="6" idx="1"/>
            <a:endCxn id="37" idx="1"/>
          </p:cNvCxnSpPr>
          <p:nvPr/>
        </p:nvCxnSpPr>
        <p:spPr>
          <a:xfrm rot="10800000" flipV="1">
            <a:off x="1088691" y="1706719"/>
            <a:ext cx="58367" cy="1850816"/>
          </a:xfrm>
          <a:prstGeom prst="bentConnector3">
            <a:avLst>
              <a:gd name="adj1" fmla="val 49166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Connettore 4 47">
            <a:extLst>
              <a:ext uri="{FF2B5EF4-FFF2-40B4-BE49-F238E27FC236}">
                <a16:creationId xmlns:a16="http://schemas.microsoft.com/office/drawing/2014/main" id="{37D8E671-D1CA-F749-AFC7-413551D2450D}"/>
              </a:ext>
            </a:extLst>
          </p:cNvPr>
          <p:cNvCxnSpPr>
            <a:cxnSpLocks/>
            <a:stCxn id="6" idx="1"/>
            <a:endCxn id="38" idx="1"/>
          </p:cNvCxnSpPr>
          <p:nvPr/>
        </p:nvCxnSpPr>
        <p:spPr>
          <a:xfrm rot="10800000" flipV="1">
            <a:off x="1088691" y="1706719"/>
            <a:ext cx="58367" cy="2939402"/>
          </a:xfrm>
          <a:prstGeom prst="bentConnector3">
            <a:avLst>
              <a:gd name="adj1" fmla="val 49166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F6DD2560-3B73-3246-8BB9-773219280590}"/>
              </a:ext>
            </a:extLst>
          </p:cNvPr>
          <p:cNvCxnSpPr>
            <a:cxnSpLocks/>
            <a:stCxn id="20" idx="3"/>
            <a:endCxn id="22" idx="1"/>
          </p:cNvCxnSpPr>
          <p:nvPr/>
        </p:nvCxnSpPr>
        <p:spPr>
          <a:xfrm>
            <a:off x="7424679" y="4646121"/>
            <a:ext cx="511363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Connettore 2 49">
            <a:extLst>
              <a:ext uri="{FF2B5EF4-FFF2-40B4-BE49-F238E27FC236}">
                <a16:creationId xmlns:a16="http://schemas.microsoft.com/office/drawing/2014/main" id="{E6970A0F-86AA-D443-8091-ADCCAD78DAC7}"/>
              </a:ext>
            </a:extLst>
          </p:cNvPr>
          <p:cNvCxnSpPr>
            <a:cxnSpLocks/>
            <a:stCxn id="25" idx="3"/>
            <a:endCxn id="27" idx="1"/>
          </p:cNvCxnSpPr>
          <p:nvPr/>
        </p:nvCxnSpPr>
        <p:spPr>
          <a:xfrm>
            <a:off x="6142938" y="5734707"/>
            <a:ext cx="381333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21DE2CFA-350B-4343-9130-283CDA2D504B}"/>
              </a:ext>
            </a:extLst>
          </p:cNvPr>
          <p:cNvCxnSpPr>
            <a:cxnSpLocks/>
            <a:stCxn id="27" idx="3"/>
            <a:endCxn id="28" idx="1"/>
          </p:cNvCxnSpPr>
          <p:nvPr/>
        </p:nvCxnSpPr>
        <p:spPr>
          <a:xfrm>
            <a:off x="7796396" y="5734707"/>
            <a:ext cx="381333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Connettore 2 59">
            <a:extLst>
              <a:ext uri="{FF2B5EF4-FFF2-40B4-BE49-F238E27FC236}">
                <a16:creationId xmlns:a16="http://schemas.microsoft.com/office/drawing/2014/main" id="{C7838037-58C6-4842-99BB-08A28D3481CC}"/>
              </a:ext>
            </a:extLst>
          </p:cNvPr>
          <p:cNvCxnSpPr>
            <a:cxnSpLocks/>
            <a:stCxn id="28" idx="3"/>
            <a:endCxn id="29" idx="1"/>
          </p:cNvCxnSpPr>
          <p:nvPr/>
        </p:nvCxnSpPr>
        <p:spPr>
          <a:xfrm>
            <a:off x="9449854" y="5734707"/>
            <a:ext cx="381332" cy="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36A645A1-411B-C44E-B6C0-24EC3C8FFB27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>
            <a:off x="2417369" y="2001873"/>
            <a:ext cx="0" cy="359658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3388</TotalTime>
  <Words>89</Words>
  <Application>Microsoft Macintosh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13</cp:revision>
  <dcterms:created xsi:type="dcterms:W3CDTF">2020-03-03T16:06:47Z</dcterms:created>
  <dcterms:modified xsi:type="dcterms:W3CDTF">2024-03-04T11:09:30Z</dcterms:modified>
</cp:coreProperties>
</file>