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41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488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testo informativo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argomento generale • immagini • aspetti • titoletto • parole specifiche • paragrafi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1274619" y="8327332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Inizio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presenta la ……………………… .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CB1A1144-53B1-4445-84F4-593D5C4B8F83}"/>
              </a:ext>
            </a:extLst>
          </p:cNvPr>
          <p:cNvGrpSpPr/>
          <p:nvPr/>
        </p:nvGrpSpPr>
        <p:grpSpPr>
          <a:xfrm>
            <a:off x="1616641" y="2052847"/>
            <a:ext cx="8958719" cy="3331983"/>
            <a:chOff x="904942" y="2226539"/>
            <a:chExt cx="8958719" cy="3331983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749992FF-4835-1643-87D0-7C15FC6A97D9}"/>
                </a:ext>
              </a:extLst>
            </p:cNvPr>
            <p:cNvSpPr/>
            <p:nvPr/>
          </p:nvSpPr>
          <p:spPr>
            <a:xfrm>
              <a:off x="904942" y="3711869"/>
              <a:ext cx="2147648" cy="76045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/>
                <a:t>IL TESTO</a:t>
              </a:r>
            </a:p>
            <a:p>
              <a:pPr algn="ctr"/>
              <a:r>
                <a:rPr lang="it-IT" b="1" dirty="0"/>
                <a:t>INFORMATIVO</a:t>
              </a:r>
            </a:p>
          </p:txBody>
        </p:sp>
        <p:cxnSp>
          <p:nvCxnSpPr>
            <p:cNvPr id="31" name="Connettore 2 30">
              <a:extLst>
                <a:ext uri="{FF2B5EF4-FFF2-40B4-BE49-F238E27FC236}">
                  <a16:creationId xmlns:a16="http://schemas.microsoft.com/office/drawing/2014/main" id="{29230099-B957-E34D-A3EF-1596D49EE630}"/>
                </a:ext>
              </a:extLst>
            </p:cNvPr>
            <p:cNvCxnSpPr>
              <a:cxnSpLocks/>
              <a:stCxn id="33" idx="3"/>
              <a:endCxn id="44" idx="1"/>
            </p:cNvCxnSpPr>
            <p:nvPr/>
          </p:nvCxnSpPr>
          <p:spPr>
            <a:xfrm>
              <a:off x="2684304" y="5245395"/>
              <a:ext cx="1177976" cy="1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Connettore 2 48">
              <a:extLst>
                <a:ext uri="{FF2B5EF4-FFF2-40B4-BE49-F238E27FC236}">
                  <a16:creationId xmlns:a16="http://schemas.microsoft.com/office/drawing/2014/main" id="{1F9DC998-8800-EA40-8A7F-907C3C76DD5F}"/>
                </a:ext>
              </a:extLst>
            </p:cNvPr>
            <p:cNvCxnSpPr>
              <a:cxnSpLocks/>
              <a:stCxn id="6" idx="0"/>
              <a:endCxn id="32" idx="2"/>
            </p:cNvCxnSpPr>
            <p:nvPr/>
          </p:nvCxnSpPr>
          <p:spPr>
            <a:xfrm flipV="1">
              <a:off x="1978766" y="3161570"/>
              <a:ext cx="0" cy="550299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non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ttangolo con angoli arrotondati 31">
              <a:extLst>
                <a:ext uri="{FF2B5EF4-FFF2-40B4-BE49-F238E27FC236}">
                  <a16:creationId xmlns:a16="http://schemas.microsoft.com/office/drawing/2014/main" id="{59A670F7-C44E-B84B-A67D-E86B86E26403}"/>
                </a:ext>
              </a:extLst>
            </p:cNvPr>
            <p:cNvSpPr/>
            <p:nvPr/>
          </p:nvSpPr>
          <p:spPr>
            <a:xfrm>
              <a:off x="1273227" y="2716028"/>
              <a:ext cx="1411077" cy="445542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>
                  <a:solidFill>
                    <a:schemeClr val="accent5"/>
                  </a:solidFill>
                </a:rPr>
                <a:t>contiene</a:t>
              </a:r>
            </a:p>
          </p:txBody>
        </p:sp>
        <p:sp>
          <p:nvSpPr>
            <p:cNvPr id="37" name="Rettangolo con angoli arrotondati 36">
              <a:extLst>
                <a:ext uri="{FF2B5EF4-FFF2-40B4-BE49-F238E27FC236}">
                  <a16:creationId xmlns:a16="http://schemas.microsoft.com/office/drawing/2014/main" id="{74781930-FA94-F547-8EBB-A4ED1A7C1A88}"/>
                </a:ext>
              </a:extLst>
            </p:cNvPr>
            <p:cNvSpPr/>
            <p:nvPr/>
          </p:nvSpPr>
          <p:spPr>
            <a:xfrm>
              <a:off x="3862280" y="2226539"/>
              <a:ext cx="6001381" cy="1424520"/>
            </a:xfrm>
            <a:prstGeom prst="roundRect">
              <a:avLst>
                <a:gd name="adj" fmla="val 6862"/>
              </a:avLst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dirty="0">
                  <a:solidFill>
                    <a:schemeClr val="accent1"/>
                  </a:solidFill>
                </a:rPr>
                <a:t>Titolo </a:t>
              </a:r>
              <a:r>
                <a:rPr lang="it-IT" sz="1400" b="0" i="0" dirty="0">
                  <a:solidFill>
                    <a:schemeClr val="accent1"/>
                  </a:solidFill>
                  <a:effectLst/>
                </a:rPr>
                <a:t>➔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dirty="0">
                  <a:solidFill>
                    <a:schemeClr val="accent5"/>
                  </a:solidFill>
                </a:rPr>
                <a:t>indica l’……………………… del testo.</a:t>
              </a:r>
            </a:p>
            <a:p>
              <a:r>
                <a:rPr lang="it-IT" sz="1400" b="1" dirty="0">
                  <a:solidFill>
                    <a:schemeClr val="accent1"/>
                  </a:solidFill>
                </a:rPr>
                <a:t>Sequenze informative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b="0" i="0" dirty="0">
                  <a:solidFill>
                    <a:schemeClr val="accent1"/>
                  </a:solidFill>
                  <a:effectLst/>
                </a:rPr>
                <a:t>➔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dirty="0">
                  <a:solidFill>
                    <a:schemeClr val="accent5"/>
                  </a:solidFill>
                </a:rPr>
                <a:t>parti del testo che presentano ……………………… particolari dell’argomento.</a:t>
              </a:r>
              <a:br>
                <a:rPr lang="it-IT" sz="1400" dirty="0">
                  <a:solidFill>
                    <a:schemeClr val="accent5"/>
                  </a:solidFill>
                </a:rPr>
              </a:br>
              <a:r>
                <a:rPr lang="it-IT" sz="1400" dirty="0">
                  <a:solidFill>
                    <a:schemeClr val="accent5"/>
                  </a:solidFill>
                </a:rPr>
                <a:t>Possono essere organizzate in ……………………… e preceduti da</a:t>
              </a:r>
              <a:br>
                <a:rPr lang="it-IT" sz="1400" dirty="0">
                  <a:solidFill>
                    <a:schemeClr val="accent5"/>
                  </a:solidFill>
                </a:rPr>
              </a:br>
              <a:r>
                <a:rPr lang="it-IT" sz="1400" dirty="0">
                  <a:solidFill>
                    <a:schemeClr val="accent5"/>
                  </a:solidFill>
                </a:rPr>
                <a:t>un ……………………… e ……………………… che chiariscono il testo e possono avere una didascalia.</a:t>
              </a:r>
            </a:p>
          </p:txBody>
        </p:sp>
        <p:sp>
          <p:nvSpPr>
            <p:cNvPr id="33" name="Rettangolo con angoli arrotondati 32">
              <a:extLst>
                <a:ext uri="{FF2B5EF4-FFF2-40B4-BE49-F238E27FC236}">
                  <a16:creationId xmlns:a16="http://schemas.microsoft.com/office/drawing/2014/main" id="{3EC8652E-7CEB-CB47-8131-88DC1FBED84E}"/>
                </a:ext>
              </a:extLst>
            </p:cNvPr>
            <p:cNvSpPr/>
            <p:nvPr/>
          </p:nvSpPr>
          <p:spPr>
            <a:xfrm>
              <a:off x="1273227" y="5022624"/>
              <a:ext cx="1411077" cy="445542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>
                  <a:solidFill>
                    <a:schemeClr val="accent5"/>
                  </a:solidFill>
                </a:rPr>
                <a:t>è scritto</a:t>
              </a:r>
            </a:p>
          </p:txBody>
        </p:sp>
        <p:sp>
          <p:nvSpPr>
            <p:cNvPr id="44" name="Rettangolo con angoli arrotondati 43">
              <a:extLst>
                <a:ext uri="{FF2B5EF4-FFF2-40B4-BE49-F238E27FC236}">
                  <a16:creationId xmlns:a16="http://schemas.microsoft.com/office/drawing/2014/main" id="{9CBBF9AD-D504-1D46-97A7-4591A427031A}"/>
                </a:ext>
              </a:extLst>
            </p:cNvPr>
            <p:cNvSpPr/>
            <p:nvPr/>
          </p:nvSpPr>
          <p:spPr>
            <a:xfrm>
              <a:off x="3862280" y="4932269"/>
              <a:ext cx="6001381" cy="626253"/>
            </a:xfrm>
            <a:prstGeom prst="roundRect">
              <a:avLst>
                <a:gd name="adj" fmla="val 15346"/>
              </a:avLst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dirty="0">
                  <a:solidFill>
                    <a:schemeClr val="accent5"/>
                  </a:solidFill>
                </a:rPr>
                <a:t>Con un </a:t>
              </a:r>
              <a:r>
                <a:rPr lang="it-IT" sz="1400" b="1" dirty="0">
                  <a:solidFill>
                    <a:schemeClr val="accent1"/>
                  </a:solidFill>
                </a:rPr>
                <a:t>linguaggio preciso </a:t>
              </a:r>
              <a:r>
                <a:rPr lang="it-IT" sz="1400" dirty="0">
                  <a:solidFill>
                    <a:schemeClr val="accent5"/>
                  </a:solidFill>
                </a:rPr>
                <a:t>e spesso contiene </a:t>
              </a:r>
              <a:r>
                <a:rPr lang="it-IT" sz="1400" b="1" dirty="0">
                  <a:solidFill>
                    <a:schemeClr val="accent1"/>
                  </a:solidFill>
                </a:rPr>
                <a:t>termini tecnici</a:t>
              </a:r>
              <a:r>
                <a:rPr lang="it-IT" sz="1400" dirty="0">
                  <a:solidFill>
                    <a:schemeClr val="accent5"/>
                  </a:solidFill>
                </a:rPr>
                <a:t>,</a:t>
              </a:r>
              <a:br>
                <a:rPr lang="it-IT" sz="1400" dirty="0">
                  <a:solidFill>
                    <a:schemeClr val="accent5"/>
                  </a:solidFill>
                </a:rPr>
              </a:br>
              <a:r>
                <a:rPr lang="it-IT" sz="1400" dirty="0">
                  <a:solidFill>
                    <a:schemeClr val="accent5"/>
                  </a:solidFill>
                </a:rPr>
                <a:t>cioè ……………………… della materia o dell’argomento trattato.</a:t>
              </a:r>
            </a:p>
          </p:txBody>
        </p:sp>
        <p:cxnSp>
          <p:nvCxnSpPr>
            <p:cNvPr id="48" name="Connettore 2 47">
              <a:extLst>
                <a:ext uri="{FF2B5EF4-FFF2-40B4-BE49-F238E27FC236}">
                  <a16:creationId xmlns:a16="http://schemas.microsoft.com/office/drawing/2014/main" id="{39FED504-779A-C246-8619-E2DFC3FFCB2E}"/>
                </a:ext>
              </a:extLst>
            </p:cNvPr>
            <p:cNvCxnSpPr>
              <a:cxnSpLocks/>
              <a:stCxn id="33" idx="0"/>
              <a:endCxn id="6" idx="2"/>
            </p:cNvCxnSpPr>
            <p:nvPr/>
          </p:nvCxnSpPr>
          <p:spPr>
            <a:xfrm flipV="1">
              <a:off x="1978766" y="4472326"/>
              <a:ext cx="0" cy="550298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non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C0C4E628-BD10-274E-9B01-58ECE04E31A4}"/>
                </a:ext>
              </a:extLst>
            </p:cNvPr>
            <p:cNvCxnSpPr>
              <a:cxnSpLocks/>
              <a:stCxn id="32" idx="3"/>
              <a:endCxn id="37" idx="1"/>
            </p:cNvCxnSpPr>
            <p:nvPr/>
          </p:nvCxnSpPr>
          <p:spPr>
            <a:xfrm>
              <a:off x="2684304" y="2938799"/>
              <a:ext cx="1177976" cy="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3891</TotalTime>
  <Words>95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20</cp:revision>
  <dcterms:created xsi:type="dcterms:W3CDTF">2020-03-03T16:06:47Z</dcterms:created>
  <dcterms:modified xsi:type="dcterms:W3CDTF">2024-03-06T15:22:48Z</dcterms:modified>
</cp:coreProperties>
</file>