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3E3E3"/>
    <a:srgbClr val="B7E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41" autoAdjust="0"/>
    <p:restoredTop sz="96327"/>
  </p:normalViewPr>
  <p:slideViewPr>
    <p:cSldViewPr snapToGrid="0">
      <p:cViewPr varScale="1">
        <p:scale>
          <a:sx n="150" d="100"/>
          <a:sy n="150" d="100"/>
        </p:scale>
        <p:origin x="488" y="168"/>
      </p:cViewPr>
      <p:guideLst/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69" d="100"/>
          <a:sy n="169" d="100"/>
        </p:scale>
        <p:origin x="540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7746732-A526-3740-BD8F-8333D0E7F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B37E0F7-EBC9-FD44-987F-7B508F8193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52A0-BC44-E54E-BB53-35C996A5979D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9E798E-E88E-0749-A76E-B3833A12EB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523B45-1C7A-C040-BA75-2AC3EA441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C033F-521C-7441-A5E4-7DA942AAA7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314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4A51-A54F-EB43-81BE-829F1E691759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13F5-810F-964E-BE12-78D6CDF979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91468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11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70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0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pos="1572" userDrawn="1">
          <p15:clr>
            <a:srgbClr val="FBAE40"/>
          </p15:clr>
        </p15:guide>
        <p15:guide id="9" pos="438" userDrawn="1">
          <p15:clr>
            <a:srgbClr val="FBAE40"/>
          </p15:clr>
        </p15:guide>
        <p15:guide id="10" pos="4974" userDrawn="1">
          <p15:clr>
            <a:srgbClr val="FBAE40"/>
          </p15:clr>
        </p15:guide>
        <p15:guide id="11" pos="6108" userDrawn="1">
          <p15:clr>
            <a:srgbClr val="FBAE40"/>
          </p15:clr>
        </p15:guide>
        <p15:guide id="12" pos="72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5" y="1989138"/>
            <a:ext cx="5040000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4065853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3132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Txt + 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3240000" cy="194530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8" name="Segnaposto immagine 11">
            <a:extLst>
              <a:ext uri="{FF2B5EF4-FFF2-40B4-BE49-F238E27FC236}">
                <a16:creationId xmlns:a16="http://schemas.microsoft.com/office/drawing/2014/main" id="{46367CF4-C6B5-7B4B-B3A8-26343E8BC9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580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0" name="Segnaposto testo 8">
            <a:extLst>
              <a:ext uri="{FF2B5EF4-FFF2-40B4-BE49-F238E27FC236}">
                <a16:creationId xmlns:a16="http://schemas.microsoft.com/office/drawing/2014/main" id="{6B1CE009-AF44-5948-A72B-66CF6D819A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9580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3" name="Segnaposto immagine 11">
            <a:extLst>
              <a:ext uri="{FF2B5EF4-FFF2-40B4-BE49-F238E27FC236}">
                <a16:creationId xmlns:a16="http://schemas.microsoft.com/office/drawing/2014/main" id="{452515CB-B8FF-5F4F-82FD-C3C7516AD8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5752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:a16="http://schemas.microsoft.com/office/drawing/2014/main" id="{DD6D3939-3243-DE42-B5BD-99EFDDFBF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752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319964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 userDrawn="1">
          <p15:clr>
            <a:srgbClr val="FBAE40"/>
          </p15:clr>
        </p15:guide>
        <p15:guide id="2" pos="2819" userDrawn="1">
          <p15:clr>
            <a:srgbClr val="FBAE40"/>
          </p15:clr>
        </p15:guide>
        <p15:guide id="3" pos="2479" userDrawn="1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0" pos="5201" userDrawn="1">
          <p15:clr>
            <a:srgbClr val="FBAE40"/>
          </p15:clr>
        </p15:guide>
        <p15:guide id="11" pos="4883" userDrawn="1">
          <p15:clr>
            <a:srgbClr val="FBAE40"/>
          </p15:clr>
        </p15:guide>
        <p15:guide id="12" pos="7242">
          <p15:clr>
            <a:srgbClr val="FBAE40"/>
          </p15:clr>
        </p15:guide>
        <p15:guide id="13" orient="horz" pos="2160" userDrawn="1">
          <p15:clr>
            <a:srgbClr val="FBAE40"/>
          </p15:clr>
        </p15:guide>
        <p15:guide id="14" orient="horz" pos="93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10801350" cy="48244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296173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vu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1310373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a +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11">
            <a:extLst>
              <a:ext uri="{FF2B5EF4-FFF2-40B4-BE49-F238E27FC236}">
                <a16:creationId xmlns:a16="http://schemas.microsoft.com/office/drawing/2014/main" id="{AC9F1CE2-8B0A-5544-874F-B962ED68C5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26" y="549275"/>
            <a:ext cx="10801350" cy="482441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8">
            <a:extLst>
              <a:ext uri="{FF2B5EF4-FFF2-40B4-BE49-F238E27FC236}">
                <a16:creationId xmlns:a16="http://schemas.microsoft.com/office/drawing/2014/main" id="{37BC434D-5EA9-0349-9D64-BC8C48337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73688"/>
            <a:ext cx="10801350" cy="935037"/>
          </a:xfrm>
        </p:spPr>
        <p:txBody>
          <a:bodyPr anchor="ctr">
            <a:normAutofit/>
          </a:bodyPr>
          <a:lstStyle>
            <a:lvl1pPr marL="0" indent="0">
              <a:lnSpc>
                <a:spcPts val="2200"/>
              </a:lnSpc>
              <a:buNone/>
              <a:defRPr sz="15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</p:spTree>
    <p:extLst>
      <p:ext uri="{BB962C8B-B14F-4D97-AF65-F5344CB8AC3E}">
        <p14:creationId xmlns:p14="http://schemas.microsoft.com/office/powerpoint/2010/main" val="231340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36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23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6" y="1989137"/>
            <a:ext cx="6619874" cy="2879726"/>
          </a:xfrm>
        </p:spPr>
        <p:txBody>
          <a:bodyPr anchor="ctr">
            <a:normAutofit/>
          </a:bodyPr>
          <a:lstStyle>
            <a:lvl1pPr algn="l">
              <a:lnSpc>
                <a:spcPts val="7000"/>
              </a:lnSpc>
              <a:defRPr sz="5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6" y="4868863"/>
            <a:ext cx="6626012" cy="1439862"/>
          </a:xfrm>
        </p:spPr>
        <p:txBody>
          <a:bodyPr anchor="b"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F0D606B4-24B8-464C-99B6-9E18597CB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6224" y="0"/>
            <a:ext cx="4295775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51932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</p:spTree>
    <p:extLst>
      <p:ext uri="{BB962C8B-B14F-4D97-AF65-F5344CB8AC3E}">
        <p14:creationId xmlns:p14="http://schemas.microsoft.com/office/powerpoint/2010/main" val="2099892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C18879E-CC89-6A40-8F50-A25D67454E9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8">
            <a:extLst>
              <a:ext uri="{FF2B5EF4-FFF2-40B4-BE49-F238E27FC236}">
                <a16:creationId xmlns:a16="http://schemas.microsoft.com/office/drawing/2014/main" id="{04E99D45-D077-B040-92B8-78EA3319DE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5"/>
            <a:ext cx="5040000" cy="5759449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350076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5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7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549275"/>
            <a:ext cx="9001125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4" y="1989138"/>
            <a:ext cx="9001125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1110086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6"/>
            <a:ext cx="5040000" cy="1439862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  <p:sp>
        <p:nvSpPr>
          <p:cNvPr id="10" name="Segnaposto tabella 15">
            <a:extLst>
              <a:ext uri="{FF2B5EF4-FFF2-40B4-BE49-F238E27FC236}">
                <a16:creationId xmlns:a16="http://schemas.microsoft.com/office/drawing/2014/main" id="{3B2B8D74-F879-164C-BA5F-10F71E457C52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95325" y="1989138"/>
            <a:ext cx="10801350" cy="43195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</a:defRPr>
            </a:lvl1pPr>
          </a:lstStyle>
          <a:p>
            <a:r>
              <a:rPr lang="it-IT" dirty="0"/>
              <a:t>Clicca sull’icona per inserire una tabella</a:t>
            </a:r>
          </a:p>
        </p:txBody>
      </p:sp>
    </p:spTree>
    <p:extLst>
      <p:ext uri="{BB962C8B-B14F-4D97-AF65-F5344CB8AC3E}">
        <p14:creationId xmlns:p14="http://schemas.microsoft.com/office/powerpoint/2010/main" val="2453664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D5D28D7F-70AE-1148-95F6-20C5F516540C}"/>
              </a:ext>
            </a:extLst>
          </p:cNvPr>
          <p:cNvSpPr/>
          <p:nvPr userDrawn="1"/>
        </p:nvSpPr>
        <p:spPr>
          <a:xfrm>
            <a:off x="0" y="6020382"/>
            <a:ext cx="841108" cy="8411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Google Shape;65;p13">
            <a:extLst>
              <a:ext uri="{FF2B5EF4-FFF2-40B4-BE49-F238E27FC236}">
                <a16:creationId xmlns:a16="http://schemas.microsoft.com/office/drawing/2014/main" id="{04C6F296-FB3A-8746-AAFF-EE9019DD4171}"/>
              </a:ext>
            </a:extLst>
          </p:cNvPr>
          <p:cNvPicPr preferRelativeResize="0"/>
          <p:nvPr userDrawn="1"/>
        </p:nvPicPr>
        <p:blipFill rotWithShape="1">
          <a:blip r:embed="rId17">
            <a:alphaModFix/>
          </a:blip>
          <a:srcRect/>
          <a:stretch/>
        </p:blipFill>
        <p:spPr>
          <a:xfrm>
            <a:off x="123226" y="6499367"/>
            <a:ext cx="325217" cy="23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F70B74-A409-F543-B416-278259173CB3}"/>
              </a:ext>
            </a:extLst>
          </p:cNvPr>
          <p:cNvSpPr txBox="1"/>
          <p:nvPr userDrawn="1"/>
        </p:nvSpPr>
        <p:spPr>
          <a:xfrm>
            <a:off x="10649666" y="6304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5CC76654-CC16-0048-B9B9-8E034D04E129}"/>
              </a:ext>
            </a:extLst>
          </p:cNvPr>
          <p:cNvSpPr txBox="1">
            <a:spLocks/>
          </p:cNvSpPr>
          <p:nvPr userDrawn="1"/>
        </p:nvSpPr>
        <p:spPr>
          <a:xfrm>
            <a:off x="695324" y="6308725"/>
            <a:ext cx="10696861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>
                <a:solidFill>
                  <a:schemeClr val="accent1"/>
                </a:solidFill>
              </a:rPr>
              <a:t>Il mito</a:t>
            </a:r>
          </a:p>
        </p:txBody>
      </p:sp>
    </p:spTree>
    <p:extLst>
      <p:ext uri="{BB962C8B-B14F-4D97-AF65-F5344CB8AC3E}">
        <p14:creationId xmlns:p14="http://schemas.microsoft.com/office/powerpoint/2010/main" val="274263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5" r:id="rId3"/>
    <p:sldLayoutId id="2147483673" r:id="rId4"/>
    <p:sldLayoutId id="2147483699" r:id="rId5"/>
    <p:sldLayoutId id="2147483690" r:id="rId6"/>
    <p:sldLayoutId id="2147483692" r:id="rId7"/>
    <p:sldLayoutId id="2147483677" r:id="rId8"/>
    <p:sldLayoutId id="2147483676" r:id="rId9"/>
    <p:sldLayoutId id="2147483700" r:id="rId10"/>
    <p:sldLayoutId id="2147483694" r:id="rId11"/>
    <p:sldLayoutId id="2147483675" r:id="rId12"/>
    <p:sldLayoutId id="2147483691" r:id="rId13"/>
    <p:sldLayoutId id="2147483701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4219EB-943D-FD45-9AD9-F997072A1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794" y="326256"/>
            <a:ext cx="11019048" cy="73474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it-IT" sz="1800" dirty="0">
                <a:solidFill>
                  <a:schemeClr val="accent1"/>
                </a:solidFill>
              </a:rPr>
              <a:t>Completa la mappa con le parole date</a:t>
            </a:r>
          </a:p>
          <a:p>
            <a:pPr>
              <a:spcBef>
                <a:spcPts val="500"/>
              </a:spcBef>
            </a:pPr>
            <a:r>
              <a:rPr lang="it-IT" sz="1600" b="0" dirty="0">
                <a:solidFill>
                  <a:schemeClr val="accent5"/>
                </a:solidFill>
              </a:rPr>
              <a:t>passato lontanissimo • modificano • situazione • divinità •  nella realtà • fatti • oggi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749992FF-4835-1643-87D0-7C15FC6A97D9}"/>
              </a:ext>
            </a:extLst>
          </p:cNvPr>
          <p:cNvSpPr/>
          <p:nvPr/>
        </p:nvSpPr>
        <p:spPr>
          <a:xfrm>
            <a:off x="1503273" y="3554347"/>
            <a:ext cx="1918993" cy="58433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IL MITO</a:t>
            </a: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29230099-B957-E34D-A3EF-1596D49EE630}"/>
              </a:ext>
            </a:extLst>
          </p:cNvPr>
          <p:cNvCxnSpPr>
            <a:cxnSpLocks/>
            <a:stCxn id="33" idx="3"/>
            <a:endCxn id="43" idx="1"/>
          </p:cNvCxnSpPr>
          <p:nvPr/>
        </p:nvCxnSpPr>
        <p:spPr>
          <a:xfrm>
            <a:off x="3422266" y="5229835"/>
            <a:ext cx="1925397" cy="902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1F9DC998-8800-EA40-8A7F-907C3C76DD5F}"/>
              </a:ext>
            </a:extLst>
          </p:cNvPr>
          <p:cNvCxnSpPr>
            <a:cxnSpLocks/>
            <a:stCxn id="6" idx="0"/>
            <a:endCxn id="32" idx="2"/>
          </p:cNvCxnSpPr>
          <p:nvPr/>
        </p:nvCxnSpPr>
        <p:spPr>
          <a:xfrm flipV="1">
            <a:off x="2462770" y="2685965"/>
            <a:ext cx="0" cy="868382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Connettore 4 57">
            <a:extLst>
              <a:ext uri="{FF2B5EF4-FFF2-40B4-BE49-F238E27FC236}">
                <a16:creationId xmlns:a16="http://schemas.microsoft.com/office/drawing/2014/main" id="{DD64A65A-20B6-DD4B-B505-1EE57F7C8BBD}"/>
              </a:ext>
            </a:extLst>
          </p:cNvPr>
          <p:cNvCxnSpPr>
            <a:cxnSpLocks/>
            <a:stCxn id="33" idx="3"/>
            <a:endCxn id="42" idx="1"/>
          </p:cNvCxnSpPr>
          <p:nvPr/>
        </p:nvCxnSpPr>
        <p:spPr>
          <a:xfrm flipV="1">
            <a:off x="3422266" y="4414066"/>
            <a:ext cx="1925397" cy="815769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ettangolo con angoli arrotondati 31">
            <a:extLst>
              <a:ext uri="{FF2B5EF4-FFF2-40B4-BE49-F238E27FC236}">
                <a16:creationId xmlns:a16="http://schemas.microsoft.com/office/drawing/2014/main" id="{59A670F7-C44E-B84B-A67D-E86B86E26403}"/>
              </a:ext>
            </a:extLst>
          </p:cNvPr>
          <p:cNvSpPr/>
          <p:nvPr/>
        </p:nvSpPr>
        <p:spPr>
          <a:xfrm>
            <a:off x="1503273" y="2240423"/>
            <a:ext cx="1918993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contiene</a:t>
            </a:r>
          </a:p>
        </p:txBody>
      </p:sp>
      <p:sp>
        <p:nvSpPr>
          <p:cNvPr id="36" name="Rettangolo con angoli arrotondati 35">
            <a:extLst>
              <a:ext uri="{FF2B5EF4-FFF2-40B4-BE49-F238E27FC236}">
                <a16:creationId xmlns:a16="http://schemas.microsoft.com/office/drawing/2014/main" id="{1BAE5FC7-DC10-5345-8EEF-ED1D9720D56C}"/>
              </a:ext>
            </a:extLst>
          </p:cNvPr>
          <p:cNvSpPr/>
          <p:nvPr/>
        </p:nvSpPr>
        <p:spPr>
          <a:xfrm>
            <a:off x="5347663" y="2964210"/>
            <a:ext cx="5341065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Tempo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…………………………………………, spesso</a:t>
            </a:r>
            <a:br>
              <a:rPr lang="it-IT" sz="1400" dirty="0">
                <a:solidFill>
                  <a:schemeClr val="accent5"/>
                </a:solidFill>
              </a:rPr>
            </a:br>
            <a:r>
              <a:rPr lang="it-IT" sz="1400" dirty="0">
                <a:solidFill>
                  <a:schemeClr val="accent5"/>
                </a:solidFill>
              </a:rPr>
              <a:t>all’inizio del mondo.</a:t>
            </a:r>
          </a:p>
        </p:txBody>
      </p:sp>
      <p:sp>
        <p:nvSpPr>
          <p:cNvPr id="38" name="Rettangolo con angoli arrotondati 37">
            <a:extLst>
              <a:ext uri="{FF2B5EF4-FFF2-40B4-BE49-F238E27FC236}">
                <a16:creationId xmlns:a16="http://schemas.microsoft.com/office/drawing/2014/main" id="{A39E07B1-E7CE-BF40-9FB2-C1AB453B4B14}"/>
              </a:ext>
            </a:extLst>
          </p:cNvPr>
          <p:cNvSpPr/>
          <p:nvPr/>
        </p:nvSpPr>
        <p:spPr>
          <a:xfrm>
            <a:off x="5347663" y="2155738"/>
            <a:ext cx="5341065" cy="615201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Fatti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5"/>
                </a:solidFill>
              </a:rPr>
              <a:t> straordinari, che non possono accadere ……………………… .</a:t>
            </a:r>
          </a:p>
        </p:txBody>
      </p:sp>
      <p:sp>
        <p:nvSpPr>
          <p:cNvPr id="39" name="Rettangolo con angoli arrotondati 38">
            <a:extLst>
              <a:ext uri="{FF2B5EF4-FFF2-40B4-BE49-F238E27FC236}">
                <a16:creationId xmlns:a16="http://schemas.microsoft.com/office/drawing/2014/main" id="{E74B4B41-C9F0-9B49-8A11-5C6172FFDA29}"/>
              </a:ext>
            </a:extLst>
          </p:cNvPr>
          <p:cNvSpPr/>
          <p:nvPr/>
        </p:nvSpPr>
        <p:spPr>
          <a:xfrm>
            <a:off x="5347663" y="1335926"/>
            <a:ext cx="5341065" cy="626252"/>
          </a:xfrm>
          <a:prstGeom prst="roundRect">
            <a:avLst>
              <a:gd name="adj" fmla="val 14455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Personaggi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………………………………………… parlanti che</a:t>
            </a:r>
            <a:br>
              <a:rPr lang="it-IT" sz="1400" dirty="0">
                <a:solidFill>
                  <a:schemeClr val="accent5"/>
                </a:solidFill>
              </a:rPr>
            </a:br>
            <a:r>
              <a:rPr lang="it-IT" sz="1400" dirty="0">
                <a:solidFill>
                  <a:schemeClr val="accent5"/>
                </a:solidFill>
              </a:rPr>
              <a:t>si comportano come le persone.</a:t>
            </a:r>
          </a:p>
        </p:txBody>
      </p:sp>
      <p:sp>
        <p:nvSpPr>
          <p:cNvPr id="33" name="Rettangolo con angoli arrotondati 32">
            <a:extLst>
              <a:ext uri="{FF2B5EF4-FFF2-40B4-BE49-F238E27FC236}">
                <a16:creationId xmlns:a16="http://schemas.microsoft.com/office/drawing/2014/main" id="{3EC8652E-7CEB-CB47-8131-88DC1FBED84E}"/>
              </a:ext>
            </a:extLst>
          </p:cNvPr>
          <p:cNvSpPr/>
          <p:nvPr/>
        </p:nvSpPr>
        <p:spPr>
          <a:xfrm>
            <a:off x="1503273" y="5007064"/>
            <a:ext cx="1918993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si può dividere in</a:t>
            </a:r>
          </a:p>
        </p:txBody>
      </p:sp>
      <p:sp>
        <p:nvSpPr>
          <p:cNvPr id="42" name="Rettangolo con angoli arrotondati 41">
            <a:extLst>
              <a:ext uri="{FF2B5EF4-FFF2-40B4-BE49-F238E27FC236}">
                <a16:creationId xmlns:a16="http://schemas.microsoft.com/office/drawing/2014/main" id="{B2C03126-3907-B24C-A9A4-459E9464C814}"/>
              </a:ext>
            </a:extLst>
          </p:cNvPr>
          <p:cNvSpPr/>
          <p:nvPr/>
        </p:nvSpPr>
        <p:spPr>
          <a:xfrm>
            <a:off x="5347663" y="4100940"/>
            <a:ext cx="5341065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Inizio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il mondo o il fenomeno che si vuole spiegare non esiste.</a:t>
            </a:r>
          </a:p>
        </p:txBody>
      </p:sp>
      <p:sp>
        <p:nvSpPr>
          <p:cNvPr id="43" name="Rettangolo con angoli arrotondati 42">
            <a:extLst>
              <a:ext uri="{FF2B5EF4-FFF2-40B4-BE49-F238E27FC236}">
                <a16:creationId xmlns:a16="http://schemas.microsoft.com/office/drawing/2014/main" id="{C4D8624E-4E7A-A34B-BA02-73E14DBAAE40}"/>
              </a:ext>
            </a:extLst>
          </p:cNvPr>
          <p:cNvSpPr/>
          <p:nvPr/>
        </p:nvSpPr>
        <p:spPr>
          <a:xfrm>
            <a:off x="5347663" y="4920753"/>
            <a:ext cx="5341065" cy="619968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Svolgimento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……………………… straordinari che</a:t>
            </a:r>
            <a:br>
              <a:rPr lang="it-IT" sz="1400" dirty="0">
                <a:solidFill>
                  <a:schemeClr val="accent5"/>
                </a:solidFill>
              </a:rPr>
            </a:br>
            <a:r>
              <a:rPr lang="it-IT" sz="1400" dirty="0">
                <a:solidFill>
                  <a:schemeClr val="accent5"/>
                </a:solidFill>
              </a:rPr>
              <a:t>la ……………………… situazione iniziale.</a:t>
            </a:r>
          </a:p>
        </p:txBody>
      </p:sp>
      <p:sp>
        <p:nvSpPr>
          <p:cNvPr id="44" name="Rettangolo con angoli arrotondati 43">
            <a:extLst>
              <a:ext uri="{FF2B5EF4-FFF2-40B4-BE49-F238E27FC236}">
                <a16:creationId xmlns:a16="http://schemas.microsoft.com/office/drawing/2014/main" id="{9CBBF9AD-D504-1D46-97A7-4591A427031A}"/>
              </a:ext>
            </a:extLst>
          </p:cNvPr>
          <p:cNvSpPr/>
          <p:nvPr/>
        </p:nvSpPr>
        <p:spPr>
          <a:xfrm>
            <a:off x="5347663" y="5734282"/>
            <a:ext cx="5341065" cy="624448"/>
          </a:xfrm>
          <a:prstGeom prst="roundRect">
            <a:avLst>
              <a:gd name="adj" fmla="val 11244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Conclusione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descrive e spiega la ……………………………</a:t>
            </a:r>
            <a:br>
              <a:rPr lang="it-IT" sz="1400" dirty="0">
                <a:solidFill>
                  <a:schemeClr val="accent5"/>
                </a:solidFill>
              </a:rPr>
            </a:br>
            <a:r>
              <a:rPr lang="it-IT" sz="1400" dirty="0">
                <a:solidFill>
                  <a:schemeClr val="accent5"/>
                </a:solidFill>
              </a:rPr>
              <a:t>o il fenomeno così come sono ……………………… .</a:t>
            </a:r>
          </a:p>
        </p:txBody>
      </p: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39FED504-779A-C246-8619-E2DFC3FFCB2E}"/>
              </a:ext>
            </a:extLst>
          </p:cNvPr>
          <p:cNvCxnSpPr>
            <a:cxnSpLocks/>
            <a:stCxn id="33" idx="0"/>
            <a:endCxn id="6" idx="2"/>
          </p:cNvCxnSpPr>
          <p:nvPr/>
        </p:nvCxnSpPr>
        <p:spPr>
          <a:xfrm flipV="1">
            <a:off x="2462770" y="4138681"/>
            <a:ext cx="0" cy="868383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Connettore 4 54">
            <a:extLst>
              <a:ext uri="{FF2B5EF4-FFF2-40B4-BE49-F238E27FC236}">
                <a16:creationId xmlns:a16="http://schemas.microsoft.com/office/drawing/2014/main" id="{01573DCE-D2D3-2848-992C-F9890C75823A}"/>
              </a:ext>
            </a:extLst>
          </p:cNvPr>
          <p:cNvCxnSpPr>
            <a:cxnSpLocks/>
            <a:stCxn id="32" idx="3"/>
            <a:endCxn id="39" idx="1"/>
          </p:cNvCxnSpPr>
          <p:nvPr/>
        </p:nvCxnSpPr>
        <p:spPr>
          <a:xfrm flipV="1">
            <a:off x="3422266" y="1649052"/>
            <a:ext cx="1925397" cy="81414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Connettore 4 59">
            <a:extLst>
              <a:ext uri="{FF2B5EF4-FFF2-40B4-BE49-F238E27FC236}">
                <a16:creationId xmlns:a16="http://schemas.microsoft.com/office/drawing/2014/main" id="{8E5F3E2A-3565-3942-82C0-87A82422AA5C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3422266" y="2463194"/>
            <a:ext cx="1925397" cy="81414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Connettore 4 60">
            <a:extLst>
              <a:ext uri="{FF2B5EF4-FFF2-40B4-BE49-F238E27FC236}">
                <a16:creationId xmlns:a16="http://schemas.microsoft.com/office/drawing/2014/main" id="{5FEA6A82-639D-0848-8E6D-E73274931E11}"/>
              </a:ext>
            </a:extLst>
          </p:cNvPr>
          <p:cNvCxnSpPr>
            <a:cxnSpLocks/>
            <a:stCxn id="33" idx="3"/>
            <a:endCxn id="44" idx="1"/>
          </p:cNvCxnSpPr>
          <p:nvPr/>
        </p:nvCxnSpPr>
        <p:spPr>
          <a:xfrm>
            <a:off x="3422266" y="5229835"/>
            <a:ext cx="1925397" cy="816671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1CC4D9AF-86C0-FF4F-BA1B-34F61B70C3DE}"/>
              </a:ext>
            </a:extLst>
          </p:cNvPr>
          <p:cNvCxnSpPr>
            <a:cxnSpLocks/>
            <a:stCxn id="32" idx="3"/>
            <a:endCxn id="38" idx="1"/>
          </p:cNvCxnSpPr>
          <p:nvPr/>
        </p:nvCxnSpPr>
        <p:spPr>
          <a:xfrm>
            <a:off x="3422266" y="2463194"/>
            <a:ext cx="1925397" cy="145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63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 Mondadori Hub Scuola">
      <a:dk1>
        <a:srgbClr val="000000"/>
      </a:dk1>
      <a:lt1>
        <a:srgbClr val="FFFFFF"/>
      </a:lt1>
      <a:dk2>
        <a:srgbClr val="ADECEC"/>
      </a:dk2>
      <a:lt2>
        <a:srgbClr val="FFFFFF"/>
      </a:lt2>
      <a:accent1>
        <a:srgbClr val="45CCCB"/>
      </a:accent1>
      <a:accent2>
        <a:srgbClr val="78BA4C"/>
      </a:accent2>
      <a:accent3>
        <a:srgbClr val="FE4F72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3383</TotalTime>
  <Words>101</Words>
  <Application>Microsoft Macintosh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origini della civiltà greca</dc:title>
  <dc:creator>Marta Fioravanti</dc:creator>
  <cp:lastModifiedBy>Dalila Mercuri</cp:lastModifiedBy>
  <cp:revision>18</cp:revision>
  <dcterms:created xsi:type="dcterms:W3CDTF">2020-03-03T16:06:47Z</dcterms:created>
  <dcterms:modified xsi:type="dcterms:W3CDTF">2024-03-06T13:50:13Z</dcterms:modified>
</cp:coreProperties>
</file>