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488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Poesie e filastrocche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gruppi di versi • righe • a chi legge • paragoni • baciata • persone • senza rima • alternata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1274619" y="8327332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Inizio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presenta la ……………………… .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572840" y="3300873"/>
            <a:ext cx="2270058" cy="76045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POESIE E FILASTROCCHE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33" idx="3"/>
            <a:endCxn id="18" idx="1"/>
          </p:cNvCxnSpPr>
          <p:nvPr/>
        </p:nvCxnSpPr>
        <p:spPr>
          <a:xfrm flipV="1">
            <a:off x="3413408" y="4983878"/>
            <a:ext cx="1864688" cy="281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707869" y="2598287"/>
            <a:ext cx="1" cy="702586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2002331" y="2152745"/>
            <a:ext cx="141107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4781930-FA94-F547-8EBB-A4ED1A7C1A88}"/>
              </a:ext>
            </a:extLst>
          </p:cNvPr>
          <p:cNvSpPr/>
          <p:nvPr/>
        </p:nvSpPr>
        <p:spPr>
          <a:xfrm>
            <a:off x="5278096" y="1523552"/>
            <a:ext cx="5341065" cy="1703929"/>
          </a:xfrm>
          <a:prstGeom prst="roundRect">
            <a:avLst>
              <a:gd name="adj" fmla="val 3890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Immagini speciali:</a:t>
            </a:r>
          </a:p>
          <a:p>
            <a:pPr marL="172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le </a:t>
            </a:r>
            <a:r>
              <a:rPr lang="it-IT" sz="1400" b="1" dirty="0">
                <a:solidFill>
                  <a:schemeClr val="accent1"/>
                </a:solidFill>
              </a:rPr>
              <a:t>similitudini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il poeta stabilisce dei ……………………… fra cose diverse.</a:t>
            </a:r>
          </a:p>
          <a:p>
            <a:pPr marL="172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le </a:t>
            </a:r>
            <a:r>
              <a:rPr lang="it-IT" sz="1400" b="1" dirty="0">
                <a:solidFill>
                  <a:schemeClr val="accent1"/>
                </a:solidFill>
              </a:rPr>
              <a:t>personificazioni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il poeta attribuisce alle cose caratteristiche e comportamenti delle ……………………… .</a:t>
            </a:r>
          </a:p>
          <a:p>
            <a:pPr marL="172800" indent="-1728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Spesso c’è un </a:t>
            </a:r>
            <a:r>
              <a:rPr lang="it-IT" sz="1400" b="1" dirty="0">
                <a:solidFill>
                  <a:schemeClr val="accent1"/>
                </a:solidFill>
              </a:rPr>
              <a:t>messaggio</a:t>
            </a:r>
            <a:r>
              <a:rPr lang="it-IT" sz="1400" dirty="0">
                <a:solidFill>
                  <a:schemeClr val="accent5"/>
                </a:solidFill>
              </a:rPr>
              <a:t> che il poeta rivolge ……………………… 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2002331" y="4763917"/>
            <a:ext cx="141107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sono scritte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H="1" flipV="1">
            <a:off x="2707869" y="4061330"/>
            <a:ext cx="1" cy="702587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C0C4E628-BD10-274E-9B01-58ECE04E31A4}"/>
              </a:ext>
            </a:extLst>
          </p:cNvPr>
          <p:cNvCxnSpPr>
            <a:cxnSpLocks/>
            <a:stCxn id="32" idx="3"/>
            <a:endCxn id="37" idx="1"/>
          </p:cNvCxnSpPr>
          <p:nvPr/>
        </p:nvCxnSpPr>
        <p:spPr>
          <a:xfrm>
            <a:off x="3413408" y="2375516"/>
            <a:ext cx="1864688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9CBBF9AD-D504-1D46-97A7-4591A427031A}"/>
              </a:ext>
            </a:extLst>
          </p:cNvPr>
          <p:cNvSpPr/>
          <p:nvPr/>
        </p:nvSpPr>
        <p:spPr>
          <a:xfrm>
            <a:off x="5278096" y="3846640"/>
            <a:ext cx="5341065" cy="626253"/>
          </a:xfrm>
          <a:prstGeom prst="roundRect">
            <a:avLst>
              <a:gd name="adj" fmla="val 11290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>
                <a:solidFill>
                  <a:schemeClr val="accent5"/>
                </a:solidFill>
              </a:rPr>
              <a:t>In </a:t>
            </a:r>
            <a:r>
              <a:rPr lang="it-IT" sz="1400" b="1" dirty="0">
                <a:solidFill>
                  <a:schemeClr val="accent1"/>
                </a:solidFill>
              </a:rPr>
              <a:t>versi</a:t>
            </a:r>
            <a:r>
              <a:rPr lang="it-IT" sz="1400" dirty="0">
                <a:solidFill>
                  <a:schemeClr val="accent5"/>
                </a:solidFill>
              </a:rPr>
              <a:t> cioè in ……………………… più o meno lunghe.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BB4B4877-625B-4349-9C06-347E633E9E81}"/>
              </a:ext>
            </a:extLst>
          </p:cNvPr>
          <p:cNvSpPr/>
          <p:nvPr/>
        </p:nvSpPr>
        <p:spPr>
          <a:xfrm>
            <a:off x="5278096" y="4670751"/>
            <a:ext cx="5341065" cy="626253"/>
          </a:xfrm>
          <a:prstGeom prst="roundRect">
            <a:avLst>
              <a:gd name="adj" fmla="val 11290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>
                <a:solidFill>
                  <a:schemeClr val="accent5"/>
                </a:solidFill>
              </a:rPr>
              <a:t>I versi possono essere in </a:t>
            </a:r>
            <a:r>
              <a:rPr lang="it-IT" sz="1400" b="1" dirty="0">
                <a:solidFill>
                  <a:schemeClr val="accent1"/>
                </a:solidFill>
              </a:rPr>
              <a:t>rima</a:t>
            </a:r>
            <a:r>
              <a:rPr lang="it-IT" sz="1400" dirty="0">
                <a:solidFill>
                  <a:schemeClr val="accent5"/>
                </a:solidFill>
              </a:rPr>
              <a:t> ………………………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o in </a:t>
            </a:r>
            <a:r>
              <a:rPr lang="it-IT" sz="1400" b="1" dirty="0">
                <a:solidFill>
                  <a:schemeClr val="accent1"/>
                </a:solidFill>
              </a:rPr>
              <a:t>rima</a:t>
            </a:r>
            <a:r>
              <a:rPr lang="it-IT" sz="1400" dirty="0">
                <a:solidFill>
                  <a:schemeClr val="accent5"/>
                </a:solidFill>
              </a:rPr>
              <a:t> ……………………… o anche ……………………… .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6A59901D-49E2-5E41-8BC4-9636C72F6EF6}"/>
              </a:ext>
            </a:extLst>
          </p:cNvPr>
          <p:cNvSpPr/>
          <p:nvPr/>
        </p:nvSpPr>
        <p:spPr>
          <a:xfrm>
            <a:off x="5278096" y="5500484"/>
            <a:ext cx="5341065" cy="626253"/>
          </a:xfrm>
          <a:prstGeom prst="roundRect">
            <a:avLst>
              <a:gd name="adj" fmla="val 9938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dirty="0">
                <a:solidFill>
                  <a:schemeClr val="accent5"/>
                </a:solidFill>
              </a:rPr>
              <a:t>A volte sono divise in </a:t>
            </a:r>
            <a:r>
              <a:rPr lang="it-IT" sz="1400" b="1" dirty="0">
                <a:solidFill>
                  <a:schemeClr val="accent1"/>
                </a:solidFill>
              </a:rPr>
              <a:t>strofe</a:t>
            </a:r>
            <a:r>
              <a:rPr lang="it-IT" sz="1400" dirty="0">
                <a:solidFill>
                  <a:schemeClr val="accent5"/>
                </a:solidFill>
              </a:rPr>
              <a:t>: …………………………… separati da uno spazio bianco.</a:t>
            </a:r>
          </a:p>
        </p:txBody>
      </p:sp>
      <p:cxnSp>
        <p:nvCxnSpPr>
          <p:cNvPr id="34" name="Connettore 4 33">
            <a:extLst>
              <a:ext uri="{FF2B5EF4-FFF2-40B4-BE49-F238E27FC236}">
                <a16:creationId xmlns:a16="http://schemas.microsoft.com/office/drawing/2014/main" id="{57C3282B-4E3C-EC44-A3D9-301557C5C8B4}"/>
              </a:ext>
            </a:extLst>
          </p:cNvPr>
          <p:cNvCxnSpPr>
            <a:cxnSpLocks/>
            <a:stCxn id="33" idx="3"/>
            <a:endCxn id="44" idx="1"/>
          </p:cNvCxnSpPr>
          <p:nvPr/>
        </p:nvCxnSpPr>
        <p:spPr>
          <a:xfrm flipV="1">
            <a:off x="3413408" y="4159767"/>
            <a:ext cx="1864688" cy="826921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nettore 4 37">
            <a:extLst>
              <a:ext uri="{FF2B5EF4-FFF2-40B4-BE49-F238E27FC236}">
                <a16:creationId xmlns:a16="http://schemas.microsoft.com/office/drawing/2014/main" id="{57458BFE-984A-064A-BEF3-7EE1C3DCCA13}"/>
              </a:ext>
            </a:extLst>
          </p:cNvPr>
          <p:cNvCxnSpPr>
            <a:cxnSpLocks/>
            <a:stCxn id="33" idx="3"/>
            <a:endCxn id="20" idx="1"/>
          </p:cNvCxnSpPr>
          <p:nvPr/>
        </p:nvCxnSpPr>
        <p:spPr>
          <a:xfrm>
            <a:off x="3413408" y="4986688"/>
            <a:ext cx="1864688" cy="826923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3893</TotalTime>
  <Words>118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19</cp:revision>
  <dcterms:created xsi:type="dcterms:W3CDTF">2020-03-03T16:06:47Z</dcterms:created>
  <dcterms:modified xsi:type="dcterms:W3CDTF">2024-03-06T14:18:22Z</dcterms:modified>
</cp:coreProperties>
</file>