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10287000" cx="18288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Titillium Web"/>
      <p:regular r:id="rId23"/>
      <p:bold r:id="rId24"/>
      <p:italic r:id="rId25"/>
      <p:boldItalic r:id="rId26"/>
    </p:embeddedFont>
    <p:embeddedFont>
      <p:font typeface="Open Sans Light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95">
          <p15:clr>
            <a:srgbClr val="A4A3A4"/>
          </p15:clr>
        </p15:guide>
        <p15:guide id="2" pos="5760">
          <p15:clr>
            <a:srgbClr val="A4A3A4"/>
          </p15:clr>
        </p15:guide>
        <p15:guide id="3" pos="362">
          <p15:clr>
            <a:srgbClr val="9AA0A6"/>
          </p15:clr>
        </p15:guide>
        <p15:guide id="4" pos="11122">
          <p15:clr>
            <a:srgbClr val="9AA0A6"/>
          </p15:clr>
        </p15:guide>
        <p15:guide id="5" pos="4876">
          <p15:clr>
            <a:srgbClr val="9AA0A6"/>
          </p15:clr>
        </p15:guide>
        <p15:guide id="6" orient="horz" pos="340">
          <p15:clr>
            <a:srgbClr val="747775"/>
          </p15:clr>
        </p15:guide>
        <p15:guide id="7" orient="horz" pos="5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95" orient="horz"/>
        <p:guide pos="5760"/>
        <p:guide pos="362"/>
        <p:guide pos="11122"/>
        <p:guide pos="4876"/>
        <p:guide pos="340" orient="horz"/>
        <p:guide pos="53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TitilliumWeb-bold.fntdata"/><Relationship Id="rId23" Type="http://schemas.openxmlformats.org/officeDocument/2006/relationships/font" Target="fonts/TitilliumWe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TitilliumWeb-boldItalic.fntdata"/><Relationship Id="rId25" Type="http://schemas.openxmlformats.org/officeDocument/2006/relationships/font" Target="fonts/TitilliumWeb-italic.fntdata"/><Relationship Id="rId28" Type="http://schemas.openxmlformats.org/officeDocument/2006/relationships/font" Target="fonts/OpenSansLight-bold.fntdata"/><Relationship Id="rId27" Type="http://schemas.openxmlformats.org/officeDocument/2006/relationships/font" Target="fonts/OpenSansLigh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regular.fntdata"/><Relationship Id="rId3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33" Type="http://schemas.openxmlformats.org/officeDocument/2006/relationships/font" Target="fonts/OpenSans-italic.fntdata"/><Relationship Id="rId10" Type="http://schemas.openxmlformats.org/officeDocument/2006/relationships/slide" Target="slides/slide4.xml"/><Relationship Id="rId32" Type="http://schemas.openxmlformats.org/officeDocument/2006/relationships/font" Target="fonts/OpenSans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itolo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874075" y="8728125"/>
            <a:ext cx="3018976" cy="114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itolo 4">
  <p:cSld name="TITLE_4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874075" y="8728125"/>
            <a:ext cx="3018980" cy="1145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" id="16" name="Google Shape;1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010" y="9355995"/>
            <a:ext cx="2628080" cy="50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6"/>
          <p:cNvSpPr txBox="1"/>
          <p:nvPr/>
        </p:nvSpPr>
        <p:spPr>
          <a:xfrm>
            <a:off x="7641975" y="9116980"/>
            <a:ext cx="103104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it" sz="41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CHIAMAMI</a:t>
            </a:r>
            <a:endParaRPr b="1" i="0" sz="41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it" sz="17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educazione civica in pratica</a:t>
            </a:r>
            <a:endParaRPr b="0" i="0" sz="1700" u="none" cap="none" strike="noStrik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" name="Google Shape;18;p6"/>
          <p:cNvSpPr txBox="1"/>
          <p:nvPr/>
        </p:nvSpPr>
        <p:spPr>
          <a:xfrm>
            <a:off x="6193350" y="9696750"/>
            <a:ext cx="59013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t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Copyright 202</a:t>
            </a:r>
            <a:r>
              <a:rPr lang="it" sz="11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0" i="0" lang="it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Mondadori Education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" name="Google Shape;19;p6"/>
          <p:cNvCxnSpPr/>
          <p:nvPr/>
        </p:nvCxnSpPr>
        <p:spPr>
          <a:xfrm>
            <a:off x="7558800" y="9646650"/>
            <a:ext cx="3170400" cy="0"/>
          </a:xfrm>
          <a:prstGeom prst="straightConnector1">
            <a:avLst/>
          </a:prstGeom>
          <a:noFill/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itolo 1">
  <p:cSld name="TITLE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12750" lvl="1" marL="914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○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2750" lvl="2" marL="1371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■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2750" lvl="3" marL="18288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●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2750" lvl="4" marL="22860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○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2750" lvl="5" marL="27432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■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12750" lvl="6" marL="3200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●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12750" lvl="7" marL="3657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○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12750" lvl="8" marL="4114800" marR="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900"/>
              <a:buFont typeface="Arial"/>
              <a:buChar char="■"/>
              <a:defRPr b="0" i="0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HdZljEczSfk" TargetMode="External"/><Relationship Id="rId4" Type="http://schemas.openxmlformats.org/officeDocument/2006/relationships/hyperlink" Target="http://www.youtube.com/watch?v=yoJxTowqeE4" TargetMode="External"/><Relationship Id="rId5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hyperlink" Target="https://www.mondadorieducation.it/content/uploads/2024/02/PODCAST-DANIELE-ARISTARCO-PT.-4.mp3" TargetMode="External"/><Relationship Id="rId5" Type="http://schemas.openxmlformats.org/officeDocument/2006/relationships/image" Target="../media/image6.jpg"/><Relationship Id="rId6" Type="http://schemas.openxmlformats.org/officeDocument/2006/relationships/hyperlink" Target="https://www.mondadorieducation.it/content/uploads/2024/02/PODCAST-DANIELE-ARISTARCO-PT.-4.mp3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KKeLxBp-PbE" TargetMode="External"/><Relationship Id="rId4" Type="http://schemas.openxmlformats.org/officeDocument/2006/relationships/image" Target="../media/image9.jpg"/><Relationship Id="rId5" Type="http://schemas.openxmlformats.org/officeDocument/2006/relationships/hyperlink" Target="http://www.youtube.com/watch?v=k-ZjEb0--UI" TargetMode="External"/><Relationship Id="rId6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raicultura.it/letteratura/articoli/2019/02/Daniele-Aristarco-Lettere-a-una-dodicenne--207bfabf-ef6f-4d15-abd4-beb23daeef11.html" TargetMode="External"/><Relationship Id="rId4" Type="http://schemas.openxmlformats.org/officeDocument/2006/relationships/hyperlink" Target="https://www.raicultura.it/letteratura/articoli/2019/02/Daniele-Aristarco-Lettere-a-una-dodicenne--207bfabf-ef6f-4d15-abd4-beb23daeef11.html" TargetMode="External"/><Relationship Id="rId10" Type="http://schemas.openxmlformats.org/officeDocument/2006/relationships/image" Target="../media/image16.png"/><Relationship Id="rId9" Type="http://schemas.openxmlformats.org/officeDocument/2006/relationships/hyperlink" Target="https://www.raicultura.it/letteratura/articoli/2023/12/Daniele-Aristarco-Una-bella-Resistenza-81807577-4fcd-44d6-ad1c-9e8082537713.html" TargetMode="External"/><Relationship Id="rId5" Type="http://schemas.openxmlformats.org/officeDocument/2006/relationships/hyperlink" Target="https://www.raicultura.it/letteratura/articoli/2023/12/Daniele-Aristarco-Una-bella-Resistenza-81807577-4fcd-44d6-ad1c-9e8082537713.html" TargetMode="External"/><Relationship Id="rId6" Type="http://schemas.openxmlformats.org/officeDocument/2006/relationships/hyperlink" Target="https://www.raicultura.it/letteratura/articoli/2023/12/Daniele-Aristarco-Una-bella-Resistenza-81807577-4fcd-44d6-ad1c-9e8082537713.html" TargetMode="External"/><Relationship Id="rId7" Type="http://schemas.openxmlformats.org/officeDocument/2006/relationships/hyperlink" Target="https://www.raicultura.it/letteratura/articoli/2019/02/Daniele-Aristarco-Lettere-a-una-dodicenne--207bfabf-ef6f-4d15-abd4-beb23daeef11.html" TargetMode="External"/><Relationship Id="rId8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hyperlink" Target="https://www.mondadorieducation.it/webinar-e-eventi/educazione-civica-in-pratica/" TargetMode="External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" y="-3"/>
            <a:ext cx="18288002" cy="719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8"/>
          <p:cNvPicPr preferRelativeResize="0"/>
          <p:nvPr/>
        </p:nvPicPr>
        <p:blipFill rotWithShape="1">
          <a:blip r:embed="rId4">
            <a:alphaModFix/>
          </a:blip>
          <a:srcRect b="0" l="5492" r="5483" t="0"/>
          <a:stretch/>
        </p:blipFill>
        <p:spPr>
          <a:xfrm>
            <a:off x="0" y="3588850"/>
            <a:ext cx="18288000" cy="398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" id="27" name="Google Shape;2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32563" y="9110275"/>
            <a:ext cx="3222875" cy="62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8"/>
          <p:cNvSpPr txBox="1"/>
          <p:nvPr/>
        </p:nvSpPr>
        <p:spPr>
          <a:xfrm>
            <a:off x="2497100" y="6108425"/>
            <a:ext cx="13101900" cy="21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it" sz="9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CHIAMAMI INVENZIONE</a:t>
            </a:r>
            <a:endParaRPr b="1" i="0" sz="9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t" sz="36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Educazione civica in pratica</a:t>
            </a:r>
            <a:endParaRPr b="0" i="0" sz="3600" u="none" cap="none" strike="noStrik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" name="Google Shape;2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14513" y="1393538"/>
            <a:ext cx="14658975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/>
          <p:nvPr/>
        </p:nvSpPr>
        <p:spPr>
          <a:xfrm>
            <a:off x="5992950" y="7984275"/>
            <a:ext cx="6302100" cy="7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Materiale per i partecipanti all’evento </a:t>
            </a:r>
            <a:br>
              <a:rPr b="0" i="0" lang="it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it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CHIAMAMI INVENZIONE educazione civica in pratica </a:t>
            </a:r>
            <a:r>
              <a:rPr b="0" i="0" lang="it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 19/02/24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" name="Google Shape;31;p8"/>
          <p:cNvCxnSpPr/>
          <p:nvPr/>
        </p:nvCxnSpPr>
        <p:spPr>
          <a:xfrm>
            <a:off x="6103200" y="7924200"/>
            <a:ext cx="6081600" cy="0"/>
          </a:xfrm>
          <a:prstGeom prst="straightConnector1">
            <a:avLst/>
          </a:prstGeom>
          <a:noFill/>
          <a:ln cap="flat" cmpd="sng" w="9525">
            <a:solidFill>
              <a:srgbClr val="00346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/>
        </p:nvSpPr>
        <p:spPr>
          <a:xfrm>
            <a:off x="900850" y="1060150"/>
            <a:ext cx="74949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it" sz="2900" u="none" cap="none" strike="noStrike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Guardate il video</a:t>
            </a:r>
            <a:endParaRPr b="1" i="0" sz="2900" u="none" cap="none" strike="noStrike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it" sz="8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Viva l’inutilità</a:t>
            </a:r>
            <a:endParaRPr b="1" i="0" sz="8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7" name="Google Shape;37;p9"/>
          <p:cNvSpPr txBox="1"/>
          <p:nvPr/>
        </p:nvSpPr>
        <p:spPr>
          <a:xfrm>
            <a:off x="8883025" y="1060150"/>
            <a:ext cx="8699400" cy="779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62000" lIns="198000" spcFirstLastPara="1" rIns="198000" wrap="square" tIns="16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ATTIVITÀ </a:t>
            </a:r>
            <a:r>
              <a:rPr b="0" i="0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 </a:t>
            </a:r>
            <a:r>
              <a:rPr b="1" i="0" lang="it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Come lo faresti tu?</a:t>
            </a:r>
            <a:endParaRPr b="1" i="0" sz="2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Dividetevi in gruppi e domandatevi come rifareste un telefono, un elicottero, un semaforo…  la vostra scuola. Potete utilizzare il disegno oppure potete scrivere il vostro progetto. Oppure, se siete particolarmente ispirati, potete provare a realizzare un prototipo, magari con la carta o con la plastilina. Dopodiché, un gruppo per volta, presentate alla classe i risultati del lavoro di gruppo. </a:t>
            </a:r>
            <a:endParaRPr b="0" i="1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ATTIVITÀ </a:t>
            </a:r>
            <a:r>
              <a:rPr b="0" i="0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- </a:t>
            </a:r>
            <a:r>
              <a:rPr b="1" i="0" lang="it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 invenzioni inutili</a:t>
            </a: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b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Bruno Munari ha progettato le “Macchine Inutili”, delle macchine che non hanno una funzione ma che sono belle o divertenti. Dividetevi in gruppi e liberate l’immaginazione. Potete scrivere, disegnare e immaginare nuove invenzioni inutili. </a:t>
            </a:r>
            <a:endParaRPr b="0" i="1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se la vostra creatività è irrefrenabile, ecco un’ultima sfida. </a:t>
            </a:r>
            <a:b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C’è un oggetto che non è mai stato reinventato: il cucchiaio. </a:t>
            </a:r>
            <a:endParaRPr b="0" i="1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Voi avete qualche idea?</a:t>
            </a:r>
            <a:endParaRPr b="0" i="1" sz="24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900850" y="7566650"/>
            <a:ext cx="75645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sng" cap="none" strike="noStrik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https://youtu.be/yoJxTowqeE4</a:t>
            </a:r>
            <a:endParaRPr b="0" i="0" sz="1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Possiamo inventare per il piacere di farlo, senza la preoccupazione dell’utilità o del valore economico. Possiamo divertirci a immaginare invenzioni inutili e giocose o a riformulare gli oggetti che utilizziamo tutti i giorni. Una pratica per riconoscere il valore dell’errore e potenziare il lavoro di gruppo." id="39" name="Google Shape;39;p9" title="Viva l'inutilità! - Chiamami Educazione civica in pratica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050" y="3117094"/>
            <a:ext cx="7564500" cy="425503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4662" l="4122" r="0" t="0"/>
          <a:stretch/>
        </p:blipFill>
        <p:spPr>
          <a:xfrm>
            <a:off x="12786407" y="1383625"/>
            <a:ext cx="4281300" cy="3515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45" name="Google Shape;45;p10"/>
          <p:cNvSpPr txBox="1"/>
          <p:nvPr/>
        </p:nvSpPr>
        <p:spPr>
          <a:xfrm>
            <a:off x="859550" y="1189150"/>
            <a:ext cx="16432500" cy="14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00"/>
              <a:buFont typeface="Arial"/>
              <a:buNone/>
            </a:pPr>
            <a:r>
              <a:rPr b="1" i="0" lang="it" sz="80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CHIAMAMI RESISTENZA</a:t>
            </a:r>
            <a:endParaRPr b="0" i="0" sz="45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859550" y="2571300"/>
            <a:ext cx="10375500" cy="17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it" sz="43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Ascolta il podcast di Daniele Aristarco.</a:t>
            </a:r>
            <a:endParaRPr b="0" i="0" sz="43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" name="Google Shape;47;p10"/>
          <p:cNvSpPr txBox="1"/>
          <p:nvPr/>
        </p:nvSpPr>
        <p:spPr>
          <a:xfrm>
            <a:off x="12786407" y="5037125"/>
            <a:ext cx="42813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sng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ASCOLTA IL PODCAST</a:t>
            </a:r>
            <a:endParaRPr b="1" i="0" sz="2100" u="sng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/>
        </p:nvSpPr>
        <p:spPr>
          <a:xfrm>
            <a:off x="707250" y="717800"/>
            <a:ext cx="168735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2286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t" sz="3600" u="none" cap="none" strike="noStrike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CHE COS’È LA</a:t>
            </a:r>
            <a:endParaRPr b="1" i="0" sz="3600" u="none" cap="none" strike="noStrike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2286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0"/>
              <a:buFont typeface="Arial"/>
              <a:buNone/>
            </a:pPr>
            <a:r>
              <a:rPr b="1" i="0" lang="it" sz="102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RESISTENZA?</a:t>
            </a:r>
            <a:endParaRPr b="0" i="1" sz="30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" name="Google Shape;53;p11"/>
          <p:cNvSpPr txBox="1"/>
          <p:nvPr/>
        </p:nvSpPr>
        <p:spPr>
          <a:xfrm>
            <a:off x="574350" y="4100150"/>
            <a:ext cx="8277000" cy="4832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98000" lIns="198000" spcFirstLastPara="1" rIns="198000" wrap="square" tIns="1980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Dalle pagine del dizionario</a:t>
            </a:r>
            <a:endParaRPr b="1" i="0" sz="2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L’azione attraverso la quale si resiste a qualcosa o a qualcuno. </a:t>
            </a:r>
            <a:endParaRPr b="0" i="0" sz="21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Nel linguaggio militare e in quello sportivo, indica l’azione di difesa contro il nemico o l’avversario. </a:t>
            </a:r>
            <a:endParaRPr b="0" i="0" sz="21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 la lettera maiuscola, indica il movimento di opposizione e di lotta che nacque durante la Seconda guerra mondiale nei Paesi occupati dai nazisti e dai fascisti, contro chi collaborava con essi. </a:t>
            </a:r>
            <a:endParaRPr b="0" i="0" sz="21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Oggi viene utilizzato per indicare anche altri movimenti di opposizione e di lotta contro situazioni di oppressione politica e religiosa. Ad esempio, la resistenza ucraina.</a:t>
            </a:r>
            <a:endParaRPr b="0" i="0" sz="21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54" name="Google Shape;54;p11"/>
          <p:cNvCxnSpPr>
            <a:stCxn id="52" idx="2"/>
            <a:endCxn id="53" idx="0"/>
          </p:cNvCxnSpPr>
          <p:nvPr/>
        </p:nvCxnSpPr>
        <p:spPr>
          <a:xfrm flipH="1">
            <a:off x="4713000" y="2601800"/>
            <a:ext cx="4431000" cy="1498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5" name="Google Shape;55;p11"/>
          <p:cNvCxnSpPr>
            <a:stCxn id="52" idx="2"/>
            <a:endCxn id="56" idx="0"/>
          </p:cNvCxnSpPr>
          <p:nvPr/>
        </p:nvCxnSpPr>
        <p:spPr>
          <a:xfrm>
            <a:off x="9144000" y="2601800"/>
            <a:ext cx="4369500" cy="1498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6" name="Google Shape;56;p11"/>
          <p:cNvSpPr txBox="1"/>
          <p:nvPr/>
        </p:nvSpPr>
        <p:spPr>
          <a:xfrm>
            <a:off x="9270025" y="4100250"/>
            <a:ext cx="8487000" cy="4832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98000" lIns="198000" spcFirstLastPara="1" rIns="198000" wrap="square" tIns="1980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Dalle parole di bambine e bambini</a:t>
            </a:r>
            <a:endParaRPr b="0" i="0" sz="21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Giulia, 10 anni. “Resistere vuol dire esistere due volte. La ri-esistenza è quando ri-vivi. O perché continui a vivere nel ricordo degli altri (che portano avanti il tuo esempio) o perché vivi meglio e tanto e tutto che è come se vivessi due volte più degli altri”. </a:t>
            </a:r>
            <a:endParaRPr b="1" i="0" sz="3200" u="none" cap="none" strike="noStrike">
              <a:solidFill>
                <a:schemeClr val="dk1"/>
              </a:solidFill>
              <a:highlight>
                <a:schemeClr val="accent6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/>
        </p:nvSpPr>
        <p:spPr>
          <a:xfrm>
            <a:off x="1388975" y="1578100"/>
            <a:ext cx="15990900" cy="71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“Così un uomo sa sedici modi per dire verde, ed un altro ne ha uno soltanto per dire addio” canta Niccolò Fabi. Non so quanti modi conosciamo per dire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guerra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ma sono certamente più numerosi di quelli che utilizziamo abitualmente per indicare la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pace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Spesso, la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Storia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ci viene raccontata come una sequenza, quasi ininterrotta, di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scontri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e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battaglie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di guerre e invasioni. Con il tempo, corriamo il rischio di abituarci a questo racconto e così ci convinciamo che l’essere umano è, come disse qualcuno, “un legno storto” e che la sua terribile storia dimostra che siamo violenti per natura. Ma è veramente l’unico modo di leggere la Storia? Siamo davvero così?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Parlatene in classe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secondo voi, esistono esseri umani buoni o cattivi? E se sì, per quale motivo e come riconoscere l’uno dall’altro? E piante o animali buoni o cattivi?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 guerra e le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ingiustizie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sono diffuse, nel tempo e nello spazio. Non basta aspettare o sperare fortemente nella pace. Bisogna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reagire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ogni giorno. Secondo qualcuno, “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resistere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” significa vivere due volte e più a fondo, ri-esistere. Una forma di resistenza è la “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nonviolenza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”. Si scrive in questo modo, senza trattino e tutto attaccato. Lo ha stabilito l’uomo che ha inventato questa parola, Aldo Capitini, filosofo, pedagogista e fiero oppositore del fascismo. </a:t>
            </a:r>
            <a:b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 nonviolenza è un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comportamento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concreto, non è il semplice rifiuto della guerra, ma un </a:t>
            </a:r>
            <a:r>
              <a:rPr b="1" i="0" lang="it" sz="2400" u="none" cap="none" strike="noStrik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impegno</a:t>
            </a: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quotidiano. Non si limita a negare la violenza, a combatterla ma si sforza di superarla. 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62" name="Google Shape;62;p12"/>
          <p:cNvCxnSpPr/>
          <p:nvPr/>
        </p:nvCxnSpPr>
        <p:spPr>
          <a:xfrm flipH="1">
            <a:off x="1135175" y="1532400"/>
            <a:ext cx="56700" cy="733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2"/>
          <p:cNvSpPr txBox="1"/>
          <p:nvPr/>
        </p:nvSpPr>
        <p:spPr>
          <a:xfrm>
            <a:off x="603450" y="435700"/>
            <a:ext cx="170811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Resistenza nonviolenta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/>
        </p:nvSpPr>
        <p:spPr>
          <a:xfrm>
            <a:off x="1111775" y="1830375"/>
            <a:ext cx="16381800" cy="68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62000" lIns="198000" spcFirstLastPara="1" rIns="198000" wrap="square" tIns="16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ATTIVITÀ</a:t>
            </a:r>
            <a:r>
              <a:rPr b="0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 nonviolenti cercano comportamenti efficaci per ottenere risultati concreti, provano ad agire sulle cause dei problemi. A volte, però, è difficile capire chi ha torto o ragione, e forse non è neppure così importante. Quel che conta è trovare una soluzione che sia accettabile per tutti. E poi, bisogna fare in modo che non si creino più le condizioni che accendono lo scontro. Forse ci avrete fatto caso: se guardate due persone litigare, vi risulta difficile stabilire chi ha ragione, come pure prendere troppo sul serio quel che sta accadendo. A volte,  vi viene da ridere, altre volte i toni esasperati o le urla dei litiganti vi spaventano. 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Provate, allora, a mettere in scena un litigio avvenuto in classe o tra amici. Scegliete due persone disposte a interpretare i ruoli dei due litiganti. Chi lo ha vissuto racconterà per filo e per segno cosa ha vissuto, quali ansie e desideri hanno dato origine al conflitto.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Poi sedetevi e assistete alla scena. Probabilmente chi ha vissuto il litigio in origine ne sarà turbato, forse qualcosa lo farà sorridere. Ma mettere in scena il conflitto ci aiuterà a prendere coscienza di alcuni meccanismi. Guardarci dall’esterno, ci consentirà di intravedere errori e soluzioni possibili. Ed è un modo divertente di confrontarsi con se stessi e con gli altri. Naturalmente, possiamo mettere in scena anche i conflitti del passato, tra grandi personaggi storici, o quelli dell’attualità.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03450" y="435700"/>
            <a:ext cx="170811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Resistenza nonviolenta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/>
        </p:nvSpPr>
        <p:spPr>
          <a:xfrm>
            <a:off x="1285250" y="1579800"/>
            <a:ext cx="16268100" cy="29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 sei mai sentito aggredito o oppresso da qualcosa o da qualcuno? Come hai resistito? </a:t>
            </a:r>
            <a:br>
              <a:rPr b="0" i="1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1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hai mai aggredito qualcuno? Per quale motivo?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" sz="24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 il termine “Resistenza”, i libri di Storia intendono la lotta di gruppi di combattenti, i partigiani che, tra il 1943 e il 1945, volevano liberare l’Italia dall’esercito tedesco e dalla dittatura fascista. Conoscere la Resistenza ci aiuta a capire da quale esperienza è nato il nostro Paese e quali regole ci siamo dati per evitare di ritrovarci in guerra o di subire una nuova tirannia.</a:t>
            </a:r>
            <a:endParaRPr b="0" i="0" sz="24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75" name="Google Shape;75;p14"/>
          <p:cNvCxnSpPr/>
          <p:nvPr/>
        </p:nvCxnSpPr>
        <p:spPr>
          <a:xfrm>
            <a:off x="1183250" y="1735950"/>
            <a:ext cx="0" cy="261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14"/>
          <p:cNvSpPr txBox="1"/>
          <p:nvPr/>
        </p:nvSpPr>
        <p:spPr>
          <a:xfrm>
            <a:off x="603450" y="540000"/>
            <a:ext cx="170811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Riflettiamo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1228400" y="4596125"/>
            <a:ext cx="16381800" cy="445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62000" lIns="198000" spcFirstLastPara="1" rIns="198000" wrap="square" tIns="16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ATTIVITÀ</a:t>
            </a:r>
            <a:r>
              <a:rPr b="0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L’Articolo 3 della Costituzione italiana recita: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Tutti i cittadini hanno pari dignità sociale e sono eguali davanti alla legge, senza distinzione di sesso, di razza, di lingua, di religione, di opinioni politiche, di condizioni personali e sociali.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È compito della Repubblica rimuovere gli ostacoli di ordine economico e sociale, che, limitando di fatto la libertà e l'eguaglianza dei cittadini, impediscono il pieno sviluppo della persona umana e l'effettiva partecipazione di tutti i lavoratori all'organizzazione politica, economica e sociale del Paese.</a:t>
            </a:r>
            <a:endParaRPr b="0" i="0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Capite assieme per quale motivo vengono elencate queste distinzioni. 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 Resistenza italiana ha dovuto combattere contro tutte queste discriminazioni? E per quale motivo, anche se ormai sappiamo che non esistono razze, l’articolo recita “senza distinzione di razza”?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1430625" y="1732325"/>
            <a:ext cx="8257500" cy="75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t" sz="26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AFORISMI</a:t>
            </a:r>
            <a:endParaRPr b="1" i="0" sz="2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Il desiderio di resistere all'oppressione è radicato nella natura umana.</a:t>
            </a:r>
            <a:endParaRPr b="0" i="1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Publio Cornelio Tacito</a:t>
            </a:r>
            <a:endParaRPr b="0" i="0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Resistere significa rendersi conto che siamo circondati da cose scandalose che devono essere combattute con vigore. Significa rifiutare di lasciarsi andare a una situazione che potrebbe essere accettata come disgraziatamente definitiva.</a:t>
            </a:r>
            <a:endParaRPr b="0" i="1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Stéphane Hessel </a:t>
            </a:r>
            <a:endParaRPr b="0" i="0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 piace il verbo “resistere”. Resistere a ciò che ci imprigiona, ai pregiudizi, ai giudizi affrettati, alla voglia di giudicare, a tutta la cattiveria che è in ognuno di noi e che chiede solo di esprimersi, alla voglia di arrendersi, al vittimismo, al bisogno di parlare di sé.</a:t>
            </a:r>
            <a:endParaRPr b="0" i="1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6999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it" sz="2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Emma Dancourt</a:t>
            </a:r>
            <a:endParaRPr b="0" i="0" sz="2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83" name="Google Shape;83;p15"/>
          <p:cNvCxnSpPr/>
          <p:nvPr/>
        </p:nvCxnSpPr>
        <p:spPr>
          <a:xfrm>
            <a:off x="1150875" y="2129975"/>
            <a:ext cx="0" cy="671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5"/>
          <p:cNvSpPr txBox="1"/>
          <p:nvPr/>
        </p:nvSpPr>
        <p:spPr>
          <a:xfrm>
            <a:off x="603450" y="540000"/>
            <a:ext cx="61968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Parole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357950" y="2175425"/>
            <a:ext cx="7099200" cy="6626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62000" lIns="198000" spcFirstLastPara="1" rIns="198000" wrap="square" tIns="16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ATTIVITÀ</a:t>
            </a:r>
            <a:r>
              <a:rPr b="0" i="0" lang="it" sz="3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 quante parole fa rima resistenza? 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Coesistenza, insistenza, accoglienza, coincidenza, differenza … 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1" lang="it" sz="26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Provate a scrivere assieme un componimento in rima in cui raccontate cosa significa per voi “resistere”: a cosa? Come? Con chi?</a:t>
            </a:r>
            <a:endParaRPr b="0" i="1" sz="26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/>
        </p:nvSpPr>
        <p:spPr>
          <a:xfrm>
            <a:off x="603450" y="540000"/>
            <a:ext cx="11140200" cy="1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Oltre il ponte </a:t>
            </a:r>
            <a:r>
              <a:rPr b="0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di Italo Calvino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898875" y="1702675"/>
            <a:ext cx="5041800" cy="73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 ragazza dalle guance di pesca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 ragazza dalle guance d'aurora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io spero che a narrarti riesca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la mia vita all'età che tu hai ora.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Coprifuoco, la truppa tedesca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la città dominava, siam pronti: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chi non vuole chinare la testa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con noi prenda la strada dei monti.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Avevamo vent'anni e oltre il ponte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oltre il ponte ch'è in mano nemica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vedevam l'altra riva, la vita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tutto il bene del mondo oltre il ponte.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Tutto il male avevamo di fronte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tutto il bene avevamo nel cuore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 vent'anni la vita è oltre il ponte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oltre il fuoco comincia l’amore.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Silenziosa sugli aghi di pino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su spinosi ricci di castagna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una squadra nel buio mattino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discendeva l’oscura montagna.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6299100" y="1915525"/>
            <a:ext cx="4722000" cy="69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La speranza era nostra compagna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 assaltar caposaldi nemici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conquistandoci l’armi in battaglia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scalzi e laceri eppure felici.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Avevamo vent'anni…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Non è detto che fossimo santi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l'eroismo non è sovrumano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corri, abbassati, dai corri avanti!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ogni passo che fai non è vano.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Vedevamo a portata di mano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oltre il tronco il cespuglio il canneto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l'avvenire di un giorno più umano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e più giusto più libero e lieto.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Avevamo vent'anni...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Ormai tutti han famiglia hanno figli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che non sanno la storia di ieri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io son solo e passeggio fra i tigli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con te cara che allora non c'eri.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93" name="Google Shape;93;p16"/>
          <p:cNvCxnSpPr/>
          <p:nvPr/>
        </p:nvCxnSpPr>
        <p:spPr>
          <a:xfrm>
            <a:off x="553500" y="1758925"/>
            <a:ext cx="0" cy="725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16"/>
          <p:cNvSpPr txBox="1"/>
          <p:nvPr/>
        </p:nvSpPr>
        <p:spPr>
          <a:xfrm>
            <a:off x="11743700" y="1702675"/>
            <a:ext cx="5730600" cy="19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E vorrei che quei nostri pensieri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quelle nostre speranze di allora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rivivessero in quel che tu speri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o ragazza color dell'aurora.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it" sz="19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Avevamo vent'anni...</a:t>
            </a:r>
            <a:endParaRPr b="0" i="0" sz="1900" u="none" cap="none" strike="noStrike">
              <a:solidFill>
                <a:srgbClr val="333333"/>
              </a:solidFill>
              <a:highlight>
                <a:schemeClr val="lt1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95" name="Google Shape;95;p16"/>
          <p:cNvCxnSpPr/>
          <p:nvPr/>
        </p:nvCxnSpPr>
        <p:spPr>
          <a:xfrm>
            <a:off x="5961375" y="1822375"/>
            <a:ext cx="0" cy="712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16"/>
          <p:cNvCxnSpPr/>
          <p:nvPr/>
        </p:nvCxnSpPr>
        <p:spPr>
          <a:xfrm>
            <a:off x="11405950" y="1758925"/>
            <a:ext cx="0" cy="725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7" name="Google Shape;97;p16"/>
          <p:cNvSpPr txBox="1"/>
          <p:nvPr/>
        </p:nvSpPr>
        <p:spPr>
          <a:xfrm>
            <a:off x="11743700" y="3887775"/>
            <a:ext cx="5905500" cy="5065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62000" lIns="198000" spcFirstLastPara="1" rIns="198000" wrap="square" tIns="16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it" sz="1900" u="none" cap="none" strike="noStrike">
                <a:solidFill>
                  <a:srgbClr val="33333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Il testo di questo brano è stato scritto da un importante scrittore e partigiano, che ha immaginato di dover raccontare a sua figlia, molti anni dopo i fatti, la sua esperienza di guerra e le motivazioni che lo hanno portato a lottare. Se volete, potete ascoltarne due versioni musicate.</a:t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rgbClr val="333333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descr="ARRANGIAMENTO  E VOCI  DOC PIPPUS" id="98" name="Google Shape;98;p16" title="OLTRE IL PONTE (CALVINO -LIBEROVICI)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1700" y="6141050"/>
            <a:ext cx="2534675" cy="14257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vided to YouTube by Universal Music Group&#10;&#10;Oltre Il Ponte · Modena City Ramblers · Moni Ovadia&#10;&#10;Appunti Partigiani&#10;&#10;℗ 2020 Modena City Ramblers, Modena City Ramblers&#10;&#10;Released on: 2005-04-01&#10;&#10;Associated  Performer, Vocals: Stefano &quot;Cisco&quot; Bellotti&#10;Associated  Performer, Violin: Francesco Moneti&#10;Associated  Performer, Bass  Guitar: Massimo Ghiacci&#10;Associated  Performer, Trumpet: Franco D'Aniello&#10;Associated  Performer, Drums: Roberto Zeno&#10;Associated  Performer, Acoustic  Guitar: Arcangelo Cavazzuti&#10;Associated  Performer, Banjo: luca giacometti&#10;Producer: Modena City Ramblers&#10;Associated  Performer, Vocals: Moni Ovadia&#10;Composer  Lyricist: Andrea Liberovici&#10;Composer  Lyricist: Calvino&#10;&#10;Auto-generated by YouTube." id="99" name="Google Shape;99;p16" title="Oltre Il Ponte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39625" y="7417375"/>
            <a:ext cx="2534675" cy="14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/>
        </p:nvSpPr>
        <p:spPr>
          <a:xfrm>
            <a:off x="1430675" y="1746600"/>
            <a:ext cx="15057000" cy="71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230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t" sz="28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LIBRI DAL MONDO</a:t>
            </a:r>
            <a:endParaRPr b="0" i="1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‘45 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 Maurizio A. Quarello, Orecchio Acerbo 2017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Fulmine, un cane coraggioso. La Resistenza raccontata ai bambini 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 Anna e Michele Sarfatti, illustrato da Giulia Orecchia, Mondadori 2021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Nome di battaglia Nero 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 Sonia Maria Luce Possentini, Rrose Sélavy 2021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Lo Stato siamo noi 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 Carlo Marconi con Desideria Guicciardini, Edizioni Gruppo Abele 2022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05" name="Google Shape;105;p17"/>
          <p:cNvCxnSpPr/>
          <p:nvPr/>
        </p:nvCxnSpPr>
        <p:spPr>
          <a:xfrm>
            <a:off x="1163425" y="2967300"/>
            <a:ext cx="0" cy="473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p17"/>
          <p:cNvSpPr txBox="1"/>
          <p:nvPr/>
        </p:nvSpPr>
        <p:spPr>
          <a:xfrm>
            <a:off x="603450" y="540000"/>
            <a:ext cx="170811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Suggerimenti per leggere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/>
        </p:nvSpPr>
        <p:spPr>
          <a:xfrm>
            <a:off x="1064100" y="2107400"/>
            <a:ext cx="11184000" cy="63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t" sz="28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LIBRI DI DANIELE ARISTARCO</a:t>
            </a:r>
            <a:endParaRPr b="1" i="0" sz="28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Bella ciao – Il canto della Resistenza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illustrato da Lorena Canottiere, con un testo di Daniele Aristarco, Einaudi ragazzi 2020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Piccolo dizionario della Politica</a:t>
            </a: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Einaudi ragazzi 2021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3"/>
              </a:rPr>
              <a:t>Lettere a una dodicenne sul fascismo di ieri e di oggi</a:t>
            </a:r>
            <a:r>
              <a:rPr b="0" i="0" lang="it" sz="2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4"/>
              </a:rPr>
              <a:t>, Einaudi ragazzi, 2019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t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Intervista introduttiva per la Rai:</a:t>
            </a:r>
            <a:endParaRPr b="0" i="0" sz="28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it" sz="2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5"/>
              </a:rPr>
              <a:t>Una bella Resistenza</a:t>
            </a:r>
            <a:r>
              <a:rPr b="0" i="0" lang="it" sz="2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6"/>
              </a:rPr>
              <a:t>, Mondadori ragazzi 2023</a:t>
            </a:r>
            <a:endParaRPr b="1" i="0" sz="2900" u="none" cap="none" strike="noStrik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2" name="Google Shape;112;p18"/>
          <p:cNvCxnSpPr/>
          <p:nvPr/>
        </p:nvCxnSpPr>
        <p:spPr>
          <a:xfrm>
            <a:off x="802200" y="2300000"/>
            <a:ext cx="0" cy="599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18"/>
          <p:cNvSpPr txBox="1"/>
          <p:nvPr/>
        </p:nvSpPr>
        <p:spPr>
          <a:xfrm>
            <a:off x="603450" y="540000"/>
            <a:ext cx="170811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it" sz="50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Suggerimenti per leggere</a:t>
            </a:r>
            <a:endParaRPr b="0" i="0" sz="50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4" name="Google Shape;114;p1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455975" y="2251100"/>
            <a:ext cx="5199451" cy="2907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18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455975" y="5579748"/>
            <a:ext cx="5199451" cy="29071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" y="-3"/>
            <a:ext cx="18288002" cy="719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 rotWithShape="1">
          <a:blip r:embed="rId4">
            <a:alphaModFix/>
          </a:blip>
          <a:srcRect b="0" l="5492" r="5483" t="0"/>
          <a:stretch/>
        </p:blipFill>
        <p:spPr>
          <a:xfrm>
            <a:off x="0" y="3588850"/>
            <a:ext cx="18288000" cy="398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" id="122" name="Google Shape;12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6050" y="8923275"/>
            <a:ext cx="3995899" cy="76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2497100" y="6108425"/>
            <a:ext cx="13101900" cy="26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0"/>
              <a:buFont typeface="Arial"/>
              <a:buNone/>
            </a:pPr>
            <a:r>
              <a:rPr b="1" i="0" lang="it" sz="10200" u="none" cap="none" strike="noStrike">
                <a:solidFill>
                  <a:srgbClr val="6BAC6A"/>
                </a:solidFill>
                <a:latin typeface="Titillium Web"/>
                <a:ea typeface="Titillium Web"/>
                <a:cs typeface="Titillium Web"/>
                <a:sym typeface="Titillium Web"/>
              </a:rPr>
              <a:t>CHIAMAMI</a:t>
            </a:r>
            <a:endParaRPr b="1" i="0" sz="10200" u="none" cap="none" strike="noStrike">
              <a:solidFill>
                <a:srgbClr val="6BAC6A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it" sz="4200" u="none" cap="none" strike="noStrike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educazione civica in pratica</a:t>
            </a:r>
            <a:endParaRPr b="0" i="0" sz="4200" u="none" cap="none" strike="noStrik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it" sz="2100" u="sng" cap="none" strike="noStrike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6"/>
              </a:rPr>
              <a:t>mondadorieducation.it/educazionecivicainpratica</a:t>
            </a:r>
            <a:endParaRPr b="0" i="0" sz="2100" u="none" cap="none" strike="noStrik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4" name="Google Shape;12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4513" y="1393538"/>
            <a:ext cx="14658975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003462"/>
      </a:dk2>
      <a:lt2>
        <a:srgbClr val="EEEEEE"/>
      </a:lt2>
      <a:accent1>
        <a:srgbClr val="8EADDA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